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17"/>
  </p:notesMasterIdLst>
  <p:sldIdLst>
    <p:sldId id="256" r:id="rId2"/>
    <p:sldId id="456" r:id="rId3"/>
    <p:sldId id="457" r:id="rId4"/>
    <p:sldId id="458" r:id="rId5"/>
    <p:sldId id="382" r:id="rId6"/>
    <p:sldId id="459" r:id="rId7"/>
    <p:sldId id="291" r:id="rId8"/>
    <p:sldId id="289" r:id="rId9"/>
    <p:sldId id="290" r:id="rId10"/>
    <p:sldId id="326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295" r:id="rId19"/>
    <p:sldId id="427" r:id="rId20"/>
    <p:sldId id="315" r:id="rId21"/>
    <p:sldId id="438" r:id="rId22"/>
    <p:sldId id="428" r:id="rId23"/>
    <p:sldId id="361" r:id="rId24"/>
    <p:sldId id="429" r:id="rId25"/>
    <p:sldId id="415" r:id="rId26"/>
    <p:sldId id="322" r:id="rId27"/>
    <p:sldId id="383" r:id="rId28"/>
    <p:sldId id="323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394" r:id="rId55"/>
    <p:sldId id="408" r:id="rId56"/>
    <p:sldId id="409" r:id="rId57"/>
    <p:sldId id="371" r:id="rId58"/>
    <p:sldId id="281" r:id="rId59"/>
    <p:sldId id="282" r:id="rId60"/>
    <p:sldId id="283" r:id="rId61"/>
    <p:sldId id="381" r:id="rId62"/>
    <p:sldId id="284" r:id="rId63"/>
    <p:sldId id="285" r:id="rId64"/>
    <p:sldId id="365" r:id="rId65"/>
    <p:sldId id="286" r:id="rId66"/>
    <p:sldId id="364" r:id="rId67"/>
    <p:sldId id="373" r:id="rId68"/>
    <p:sldId id="300" r:id="rId69"/>
    <p:sldId id="366" r:id="rId70"/>
    <p:sldId id="372" r:id="rId71"/>
    <p:sldId id="387" r:id="rId72"/>
    <p:sldId id="388" r:id="rId73"/>
    <p:sldId id="301" r:id="rId74"/>
    <p:sldId id="368" r:id="rId75"/>
    <p:sldId id="303" r:id="rId76"/>
    <p:sldId id="304" r:id="rId77"/>
    <p:sldId id="369" r:id="rId78"/>
    <p:sldId id="370" r:id="rId79"/>
    <p:sldId id="379" r:id="rId80"/>
    <p:sldId id="312" r:id="rId81"/>
    <p:sldId id="313" r:id="rId82"/>
    <p:sldId id="375" r:id="rId83"/>
    <p:sldId id="376" r:id="rId84"/>
    <p:sldId id="314" r:id="rId85"/>
    <p:sldId id="377" r:id="rId86"/>
    <p:sldId id="416" r:id="rId87"/>
    <p:sldId id="417" r:id="rId88"/>
    <p:sldId id="418" r:id="rId89"/>
    <p:sldId id="308" r:id="rId90"/>
    <p:sldId id="380" r:id="rId91"/>
    <p:sldId id="261" r:id="rId92"/>
    <p:sldId id="262" r:id="rId93"/>
    <p:sldId id="263" r:id="rId94"/>
    <p:sldId id="260" r:id="rId95"/>
    <p:sldId id="264" r:id="rId96"/>
    <p:sldId id="266" r:id="rId97"/>
    <p:sldId id="267" r:id="rId98"/>
    <p:sldId id="272" r:id="rId99"/>
    <p:sldId id="268" r:id="rId100"/>
    <p:sldId id="270" r:id="rId101"/>
    <p:sldId id="271" r:id="rId102"/>
    <p:sldId id="419" r:id="rId103"/>
    <p:sldId id="309" r:id="rId104"/>
    <p:sldId id="275" r:id="rId105"/>
    <p:sldId id="310" r:id="rId106"/>
    <p:sldId id="311" r:id="rId107"/>
    <p:sldId id="277" r:id="rId108"/>
    <p:sldId id="276" r:id="rId109"/>
    <p:sldId id="279" r:id="rId110"/>
    <p:sldId id="278" r:id="rId111"/>
    <p:sldId id="395" r:id="rId112"/>
    <p:sldId id="396" r:id="rId113"/>
    <p:sldId id="404" r:id="rId114"/>
    <p:sldId id="405" r:id="rId115"/>
    <p:sldId id="414" r:id="rId1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5" autoAdjust="0"/>
    <p:restoredTop sz="96739" autoAdjust="0"/>
  </p:normalViewPr>
  <p:slideViewPr>
    <p:cSldViewPr>
      <p:cViewPr varScale="1">
        <p:scale>
          <a:sx n="83" d="100"/>
          <a:sy n="83" d="100"/>
        </p:scale>
        <p:origin x="384" y="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7D5C1-A2D6-4569-8232-A799AD1739BE}" type="datetimeFigureOut">
              <a:rPr lang="zh-TW" altLang="en-US" smtClean="0"/>
              <a:pPr/>
              <a:t>2021/4/20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EF6CF-7C88-4515-9B2C-A8657E2D87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15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72AC6C-2A80-48FB-B0D3-AC6F171608AF}" type="slidenum">
              <a:rPr lang="en-US" altLang="zh-TW"/>
              <a:pPr/>
              <a:t>99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8639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Tile</a:t>
            </a:r>
            <a:r>
              <a:rPr lang="en-US" altLang="zh-TW" baseline="0" dirty="0" smtClean="0"/>
              <a:t> width with shard memory</a:t>
            </a:r>
            <a:r>
              <a:rPr lang="zh-TW" altLang="en-US" baseline="0" dirty="0" smtClean="0"/>
              <a:t>的最大差異在</a:t>
            </a:r>
            <a:r>
              <a:rPr lang="en-US" altLang="zh-TW" baseline="0" dirty="0" smtClean="0"/>
              <a:t>load data from global memory to shared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1EF6CF-7C88-4515-9B2C-A8657E2D87B4}" type="slidenum">
              <a:rPr lang="zh-TW" altLang="en-US" smtClean="0"/>
              <a:pPr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5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0B636-3ED3-4F66-8912-D723751A34E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82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210296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48683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132868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56309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9358613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David Kirk/NVIDIA and Wen-mei W. Hwu, 2007-2009</a:t>
            </a:r>
          </a:p>
          <a:p>
            <a:r>
              <a:rPr lang="en-US" altLang="zh-TW" smtClean="0"/>
              <a:t>ECE 498AL, University of Illinois, Urbana-Champaign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1BF2E-1920-4E67-A4C4-2725EBEE58DB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37621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David Kirk/NVIDIA and Wen-mei W. Hwu, 2007-2009</a:t>
            </a:r>
          </a:p>
          <a:p>
            <a:r>
              <a:rPr lang="en-US" altLang="zh-TW" smtClean="0"/>
              <a:t>ECE 498AL, University of Illinois, Urbana-Champaign</a:t>
            </a:r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6B169-F4E8-4C69-AE81-B559874548D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49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11074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4356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553200" y="1524000"/>
            <a:ext cx="5435600" cy="45720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609600" y="6324600"/>
            <a:ext cx="6096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© David Kirk/NVIDIA and Wen-mei W. Hwu, 2007-2009</a:t>
            </a:r>
          </a:p>
          <a:p>
            <a:r>
              <a:rPr lang="en-US" altLang="zh-TW" dirty="0"/>
              <a:t>ECE498AL, University of Illinois, Urbana-Champaign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9347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65C8B789-2AC1-447B-8819-804C658CF8AC}" type="slidenum">
              <a:rPr lang="zh-TW" altLang="en-US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746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777"/>
            <a:ext cx="8596668" cy="4628586"/>
          </a:xfrm>
        </p:spPr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4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6303391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8BAE-8A91-42FB-B2B7-3D36A2E2EC7D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278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B466-4FD9-4F9A-8B99-179E3E64F2A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040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C7BFE-A6DE-43C9-A1A7-471B3E2DB291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1430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David Kirk/NVIDIA and Wen-mei W. Hwu, 2007-2009</a:t>
            </a:r>
          </a:p>
          <a:p>
            <a:r>
              <a:rPr lang="en-US" altLang="zh-TW" smtClean="0"/>
              <a:t>ECE 498AL, University of Illinois, Urbana-Champaign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05A9-3E4E-4BA6-AA72-B1CEA62FCCA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959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David Kirk/NVIDIA and Wen-mei W. Hwu, 2007-2009</a:t>
            </a:r>
          </a:p>
          <a:p>
            <a:r>
              <a:rPr lang="en-US" altLang="zh-TW" smtClean="0"/>
              <a:t>ECE 498AL, University of Illinois, Urbana-Champaign</a:t>
            </a:r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24A51-F30F-4CF5-974D-5984243DBD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635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David Kirk/NVIDIA and Wen-mei W. Hwu, 2007-2009</a:t>
            </a:r>
          </a:p>
          <a:p>
            <a:r>
              <a:rPr lang="en-US" altLang="zh-TW" smtClean="0"/>
              <a:t>ECE 498AL, University of Illinois, Urbana-Champaign</a:t>
            </a:r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56DF7-3447-443D-876F-398F7CECF865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2575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3CCAD6-4970-4381-A55F-2EDFC7D6D554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18" name="Line 7"/>
          <p:cNvSpPr>
            <a:spLocks noChangeShapeType="1"/>
          </p:cNvSpPr>
          <p:nvPr userDrawn="1"/>
        </p:nvSpPr>
        <p:spPr bwMode="auto">
          <a:xfrm>
            <a:off x="406400" y="228600"/>
            <a:ext cx="0" cy="6400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800"/>
          </a:p>
        </p:txBody>
      </p:sp>
      <p:sp>
        <p:nvSpPr>
          <p:cNvPr id="19" name="Line 8"/>
          <p:cNvSpPr>
            <a:spLocks noChangeShapeType="1"/>
          </p:cNvSpPr>
          <p:nvPr userDrawn="1"/>
        </p:nvSpPr>
        <p:spPr bwMode="auto">
          <a:xfrm>
            <a:off x="508000" y="228600"/>
            <a:ext cx="0" cy="6400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762092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5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TW" sz="4800" dirty="0">
                <a:ea typeface="標楷體" panose="03000509000000000000" pitchFamily="65" charset="-120"/>
              </a:rPr>
              <a:t>GUDA</a:t>
            </a:r>
            <a:r>
              <a:rPr lang="zh-TW" altLang="en-US" sz="4800" dirty="0">
                <a:ea typeface="標楷體" panose="03000509000000000000" pitchFamily="65" charset="-120"/>
              </a:rPr>
              <a:t> </a:t>
            </a:r>
            <a:r>
              <a:rPr lang="en-US" altLang="zh-TW" sz="4800" dirty="0">
                <a:ea typeface="標楷體" panose="03000509000000000000" pitchFamily="65" charset="-120"/>
              </a:rPr>
              <a:t>Introduction</a:t>
            </a:r>
          </a:p>
        </p:txBody>
      </p:sp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林政宏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國立台灣師範大學電機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系</a:t>
            </a:r>
          </a:p>
        </p:txBody>
      </p:sp>
      <p:sp>
        <p:nvSpPr>
          <p:cNvPr id="4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6A40A-BD75-4CE2-997E-ECD5FAA31C40}" type="slidenum">
              <a:rPr lang="en-US" altLang="zh-TW"/>
              <a:pPr/>
              <a:t>1</a:t>
            </a:fld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988840"/>
            <a:ext cx="4968552" cy="3757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 CUDA ™: A General-Purpose Parallel Computing</a:t>
            </a:r>
            <a:br>
              <a:rPr lang="en-US" altLang="zh-TW" sz="2800" dirty="0"/>
            </a:br>
            <a:r>
              <a:rPr lang="en-US" altLang="zh-TW" sz="2800" dirty="0"/>
              <a:t>Platform and Programming Model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44823"/>
            <a:ext cx="10603242" cy="4561664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CUDA : Compute Unified Device </a:t>
            </a:r>
            <a:r>
              <a:rPr lang="en-US" altLang="zh-TW" sz="3200" dirty="0" smtClean="0"/>
              <a:t>Architecture</a:t>
            </a:r>
          </a:p>
          <a:p>
            <a:pPr lvl="1"/>
            <a:r>
              <a:rPr lang="en-US" altLang="zh-TW" sz="2400" dirty="0" smtClean="0"/>
              <a:t>CUDA </a:t>
            </a:r>
            <a:r>
              <a:rPr lang="en-US" altLang="zh-TW" sz="2400" dirty="0"/>
              <a:t>is a compiler and toolkit for programming NVIDIA GPUs </a:t>
            </a:r>
          </a:p>
          <a:p>
            <a:pPr lvl="1"/>
            <a:r>
              <a:rPr lang="en-US" altLang="zh-TW" sz="2400" dirty="0" smtClean="0"/>
              <a:t>Enable </a:t>
            </a:r>
            <a:r>
              <a:rPr lang="en-US" altLang="zh-TW" sz="2400" dirty="0"/>
              <a:t>heterogeneous computing and horsepower of GPUs </a:t>
            </a:r>
          </a:p>
          <a:p>
            <a:pPr lvl="1"/>
            <a:r>
              <a:rPr lang="en-US" altLang="zh-TW" sz="2400" dirty="0" smtClean="0"/>
              <a:t>CUDA </a:t>
            </a:r>
            <a:r>
              <a:rPr lang="en-US" altLang="zh-TW" sz="2400" dirty="0"/>
              <a:t>API extends the C/C++ programming language </a:t>
            </a:r>
          </a:p>
          <a:p>
            <a:pPr lvl="1"/>
            <a:r>
              <a:rPr lang="en-US" altLang="zh-TW" sz="2400" dirty="0" smtClean="0"/>
              <a:t>Express </a:t>
            </a:r>
            <a:r>
              <a:rPr lang="en-US" altLang="zh-TW" sz="2400" dirty="0"/>
              <a:t>SIMD parallelism </a:t>
            </a:r>
          </a:p>
          <a:p>
            <a:pPr lvl="1"/>
            <a:r>
              <a:rPr lang="en-US" altLang="zh-TW" sz="2400" dirty="0" smtClean="0"/>
              <a:t>Give </a:t>
            </a:r>
            <a:r>
              <a:rPr lang="en-US" altLang="zh-TW" sz="2400" dirty="0"/>
              <a:t>a high level abstraction from hardware </a:t>
            </a:r>
            <a:endParaRPr lang="en-US" altLang="zh-TW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9047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48" name="Rectangle 72"/>
          <p:cNvSpPr>
            <a:spLocks noGrp="1" noChangeArrowheads="1"/>
          </p:cNvSpPr>
          <p:nvPr>
            <p:ph type="title"/>
          </p:nvPr>
        </p:nvSpPr>
        <p:spPr>
          <a:xfrm>
            <a:off x="767408" y="228600"/>
            <a:ext cx="738599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>
                <a:ea typeface="新細明體" pitchFamily="18" charset="-120"/>
              </a:rPr>
              <a:t>Matrix Multiplication Using Multiple Blocks</a:t>
            </a:r>
          </a:p>
        </p:txBody>
      </p:sp>
      <p:sp>
        <p:nvSpPr>
          <p:cNvPr id="255049" name="Rectangle 73"/>
          <p:cNvSpPr>
            <a:spLocks noGrp="1" noChangeArrowheads="1"/>
          </p:cNvSpPr>
          <p:nvPr>
            <p:ph type="body" sz="half" idx="1"/>
          </p:nvPr>
        </p:nvSpPr>
        <p:spPr>
          <a:xfrm>
            <a:off x="914399" y="1524000"/>
            <a:ext cx="6675437" cy="4572000"/>
          </a:xfrm>
        </p:spPr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Break-up Pd into tiles</a:t>
            </a:r>
          </a:p>
          <a:p>
            <a:r>
              <a:rPr lang="en-US" altLang="zh-TW" sz="2400" dirty="0">
                <a:solidFill>
                  <a:srgbClr val="FFFF00"/>
                </a:solidFill>
                <a:ea typeface="新細明體" pitchFamily="18" charset="-120"/>
              </a:rPr>
              <a:t>Each block calculates one tile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Each thread calculates one element in a tile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Block size equal tile size</a:t>
            </a:r>
          </a:p>
        </p:txBody>
      </p:sp>
      <p:sp>
        <p:nvSpPr>
          <p:cNvPr id="7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472DE-CEDC-4291-BB77-FCC5FBBBCAA7}" type="slidenum">
              <a:rPr lang="zh-TW" altLang="en-US"/>
              <a:pPr/>
              <a:t>100</a:t>
            </a:fld>
            <a:endParaRPr lang="en-US" altLang="zh-TW" dirty="0"/>
          </a:p>
        </p:txBody>
      </p:sp>
      <p:sp>
        <p:nvSpPr>
          <p:cNvPr id="254978" name="Text Box 2"/>
          <p:cNvSpPr txBox="1">
            <a:spLocks noChangeArrowheads="1"/>
          </p:cNvSpPr>
          <p:nvPr/>
        </p:nvSpPr>
        <p:spPr bwMode="auto">
          <a:xfrm>
            <a:off x="5410200" y="3838576"/>
            <a:ext cx="2438400" cy="248602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Md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7924800" y="1371600"/>
            <a:ext cx="2590800" cy="2438400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Nd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7924800" y="3843338"/>
            <a:ext cx="2590800" cy="2481262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Pd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8753476" y="4697414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Pd</a:t>
            </a:r>
            <a:r>
              <a:rPr lang="en-US" altLang="zh-TW" sz="1200" b="1" baseline="-25000" dirty="0">
                <a:solidFill>
                  <a:schemeClr val="bg1"/>
                </a:solidFill>
                <a:latin typeface="Arial" charset="0"/>
                <a:ea typeface="新細明體" pitchFamily="18" charset="-120"/>
                <a:cs typeface="Arial" charset="0"/>
              </a:rPr>
              <a:t>sub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82" name="Line 6"/>
          <p:cNvSpPr>
            <a:spLocks noChangeShapeType="1"/>
          </p:cNvSpPr>
          <p:nvPr/>
        </p:nvSpPr>
        <p:spPr bwMode="auto">
          <a:xfrm>
            <a:off x="9258300" y="3749675"/>
            <a:ext cx="1588" cy="15636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4983" name="Line 7"/>
          <p:cNvSpPr>
            <a:spLocks noChangeShapeType="1"/>
          </p:cNvSpPr>
          <p:nvPr/>
        </p:nvSpPr>
        <p:spPr bwMode="auto">
          <a:xfrm>
            <a:off x="9204325" y="3744913"/>
            <a:ext cx="0" cy="1560512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>
            <a:off x="10287001" y="3833814"/>
            <a:ext cx="4763" cy="254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 rot="-5400000" flipH="1" flipV="1">
            <a:off x="9182100" y="4914900"/>
            <a:ext cx="0" cy="2667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9690100" y="4694239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 rot="-5400000">
            <a:off x="9155907" y="5233194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88" name="Text Box 12"/>
          <p:cNvSpPr txBox="1">
            <a:spLocks noChangeArrowheads="1"/>
          </p:cNvSpPr>
          <p:nvPr/>
        </p:nvSpPr>
        <p:spPr bwMode="auto">
          <a:xfrm>
            <a:off x="8786393" y="5718176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TILE_WIDTH</a:t>
            </a:r>
          </a:p>
        </p:txBody>
      </p:sp>
      <p:sp>
        <p:nvSpPr>
          <p:cNvPr id="254989" name="Text Box 13"/>
          <p:cNvSpPr txBox="1">
            <a:spLocks noChangeArrowheads="1"/>
          </p:cNvSpPr>
          <p:nvPr/>
        </p:nvSpPr>
        <p:spPr bwMode="auto">
          <a:xfrm>
            <a:off x="8953105" y="6042026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0" name="Text Box 14"/>
          <p:cNvSpPr txBox="1">
            <a:spLocks noChangeArrowheads="1"/>
          </p:cNvSpPr>
          <p:nvPr/>
        </p:nvSpPr>
        <p:spPr bwMode="auto">
          <a:xfrm>
            <a:off x="6782992" y="6053139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1" name="Text Box 15"/>
          <p:cNvSpPr txBox="1">
            <a:spLocks noChangeArrowheads="1"/>
          </p:cNvSpPr>
          <p:nvPr/>
        </p:nvSpPr>
        <p:spPr bwMode="auto">
          <a:xfrm>
            <a:off x="9204326" y="5313364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 altLang="zh-TW" sz="1200" dirty="0">
              <a:latin typeface="Times New Roman" pitchFamily="18" charset="0"/>
              <a:ea typeface="新細明體" pitchFamily="18" charset="-120"/>
              <a:cs typeface="Arial" charset="0"/>
            </a:endParaRPr>
          </a:p>
          <a:p>
            <a:endParaRPr lang="en-US" altLang="zh-TW" sz="1200" dirty="0">
              <a:latin typeface="Times New Roman" pitchFamily="18" charset="0"/>
              <a:ea typeface="新細明體" pitchFamily="18" charset="-120"/>
              <a:cs typeface="Arial" charset="0"/>
            </a:endParaRPr>
          </a:p>
          <a:p>
            <a:endParaRPr lang="en-US" altLang="zh-TW" dirty="0"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7807325" y="5313363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7807325" y="5367338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rot="-5400000">
            <a:off x="6621463" y="5032375"/>
            <a:ext cx="4762" cy="24272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rot="10800000" flipH="1">
            <a:off x="10283826" y="1371600"/>
            <a:ext cx="3175" cy="2413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4996" name="Rectangle 20"/>
          <p:cNvSpPr>
            <a:spLocks noChangeArrowheads="1"/>
          </p:cNvSpPr>
          <p:nvPr/>
        </p:nvSpPr>
        <p:spPr bwMode="auto">
          <a:xfrm>
            <a:off x="5457826" y="5711826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7" name="Rectangle 21"/>
          <p:cNvSpPr>
            <a:spLocks noChangeArrowheads="1"/>
          </p:cNvSpPr>
          <p:nvPr/>
        </p:nvSpPr>
        <p:spPr bwMode="auto">
          <a:xfrm>
            <a:off x="7745413" y="4703763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8" name="Rectangle 22"/>
          <p:cNvSpPr>
            <a:spLocks noChangeArrowheads="1"/>
          </p:cNvSpPr>
          <p:nvPr/>
        </p:nvSpPr>
        <p:spPr bwMode="auto">
          <a:xfrm>
            <a:off x="9513888" y="1911351"/>
            <a:ext cx="18256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8750301" y="1314450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7891464" y="620713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1" name="Text Box 25"/>
          <p:cNvSpPr txBox="1">
            <a:spLocks noChangeArrowheads="1"/>
          </p:cNvSpPr>
          <p:nvPr/>
        </p:nvSpPr>
        <p:spPr bwMode="auto">
          <a:xfrm>
            <a:off x="8915400" y="0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bx</a:t>
            </a:r>
          </a:p>
        </p:txBody>
      </p:sp>
      <p:sp>
        <p:nvSpPr>
          <p:cNvPr id="255002" name="Text Box 26"/>
          <p:cNvSpPr txBox="1">
            <a:spLocks noChangeArrowheads="1"/>
          </p:cNvSpPr>
          <p:nvPr/>
        </p:nvSpPr>
        <p:spPr bwMode="auto">
          <a:xfrm>
            <a:off x="9032876" y="71120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tx</a:t>
            </a:r>
          </a:p>
        </p:txBody>
      </p:sp>
      <p:sp>
        <p:nvSpPr>
          <p:cNvPr id="255003" name="Text Box 27"/>
          <p:cNvSpPr txBox="1">
            <a:spLocks noChangeArrowheads="1"/>
          </p:cNvSpPr>
          <p:nvPr/>
        </p:nvSpPr>
        <p:spPr bwMode="auto">
          <a:xfrm>
            <a:off x="86296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04" name="Text Box 28"/>
          <p:cNvSpPr txBox="1">
            <a:spLocks noChangeArrowheads="1"/>
          </p:cNvSpPr>
          <p:nvPr/>
        </p:nvSpPr>
        <p:spPr bwMode="auto">
          <a:xfrm>
            <a:off x="87312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05" name="Text Box 29"/>
          <p:cNvSpPr txBox="1">
            <a:spLocks noChangeArrowheads="1"/>
          </p:cNvSpPr>
          <p:nvPr/>
        </p:nvSpPr>
        <p:spPr bwMode="auto">
          <a:xfrm>
            <a:off x="8994776" y="966789"/>
            <a:ext cx="12350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255006" name="Text Box 30"/>
          <p:cNvSpPr txBox="1">
            <a:spLocks noChangeArrowheads="1"/>
          </p:cNvSpPr>
          <p:nvPr/>
        </p:nvSpPr>
        <p:spPr bwMode="auto">
          <a:xfrm>
            <a:off x="8832850" y="96837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07" name="Line 31"/>
          <p:cNvSpPr>
            <a:spLocks noChangeShapeType="1"/>
          </p:cNvSpPr>
          <p:nvPr/>
        </p:nvSpPr>
        <p:spPr bwMode="auto">
          <a:xfrm>
            <a:off x="87630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8" name="Line 32"/>
          <p:cNvSpPr>
            <a:spLocks noChangeShapeType="1"/>
          </p:cNvSpPr>
          <p:nvPr/>
        </p:nvSpPr>
        <p:spPr bwMode="auto">
          <a:xfrm>
            <a:off x="95631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09" name="Line 33"/>
          <p:cNvSpPr>
            <a:spLocks noChangeShapeType="1"/>
          </p:cNvSpPr>
          <p:nvPr/>
        </p:nvSpPr>
        <p:spPr bwMode="auto">
          <a:xfrm>
            <a:off x="79121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0" name="Line 34"/>
          <p:cNvSpPr>
            <a:spLocks noChangeShapeType="1"/>
          </p:cNvSpPr>
          <p:nvPr/>
        </p:nvSpPr>
        <p:spPr bwMode="auto">
          <a:xfrm>
            <a:off x="95758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1" name="Line 35"/>
          <p:cNvSpPr>
            <a:spLocks noChangeShapeType="1"/>
          </p:cNvSpPr>
          <p:nvPr/>
        </p:nvSpPr>
        <p:spPr bwMode="auto">
          <a:xfrm>
            <a:off x="104267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2" name="Text Box 36"/>
          <p:cNvSpPr txBox="1">
            <a:spLocks noChangeArrowheads="1"/>
          </p:cNvSpPr>
          <p:nvPr/>
        </p:nvSpPr>
        <p:spPr bwMode="auto">
          <a:xfrm>
            <a:off x="81851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9852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14" name="Text Box 38"/>
          <p:cNvSpPr txBox="1">
            <a:spLocks noChangeArrowheads="1"/>
          </p:cNvSpPr>
          <p:nvPr/>
        </p:nvSpPr>
        <p:spPr bwMode="auto">
          <a:xfrm>
            <a:off x="9836150" y="276225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15" name="Line 39"/>
          <p:cNvSpPr>
            <a:spLocks noChangeShapeType="1"/>
          </p:cNvSpPr>
          <p:nvPr/>
        </p:nvSpPr>
        <p:spPr bwMode="auto">
          <a:xfrm rot="-5400000">
            <a:off x="4956176" y="5146676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6" name="Line 40"/>
          <p:cNvSpPr>
            <a:spLocks noChangeShapeType="1"/>
          </p:cNvSpPr>
          <p:nvPr/>
        </p:nvSpPr>
        <p:spPr bwMode="auto">
          <a:xfrm rot="16200000">
            <a:off x="2977563" y="5109321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17" name="Text Box 41"/>
          <p:cNvSpPr txBox="1">
            <a:spLocks noChangeArrowheads="1"/>
          </p:cNvSpPr>
          <p:nvPr/>
        </p:nvSpPr>
        <p:spPr bwMode="auto">
          <a:xfrm>
            <a:off x="3537156" y="4946602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by</a:t>
            </a:r>
          </a:p>
        </p:txBody>
      </p:sp>
      <p:sp>
        <p:nvSpPr>
          <p:cNvPr id="255018" name="Text Box 42"/>
          <p:cNvSpPr txBox="1">
            <a:spLocks noChangeArrowheads="1"/>
          </p:cNvSpPr>
          <p:nvPr/>
        </p:nvSpPr>
        <p:spPr bwMode="auto">
          <a:xfrm>
            <a:off x="4587868" y="495300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ty</a:t>
            </a:r>
          </a:p>
        </p:txBody>
      </p:sp>
      <p:sp>
        <p:nvSpPr>
          <p:cNvPr id="255019" name="Text Box 43"/>
          <p:cNvSpPr txBox="1">
            <a:spLocks noChangeArrowheads="1"/>
          </p:cNvSpPr>
          <p:nvPr/>
        </p:nvSpPr>
        <p:spPr bwMode="auto">
          <a:xfrm>
            <a:off x="5041900" y="4902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20" name="Text Box 44"/>
          <p:cNvSpPr txBox="1">
            <a:spLocks noChangeArrowheads="1"/>
          </p:cNvSpPr>
          <p:nvPr/>
        </p:nvSpPr>
        <p:spPr bwMode="auto">
          <a:xfrm>
            <a:off x="5041900" y="4775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rot="-5400000">
            <a:off x="5321301" y="49911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 rot="-5400000">
            <a:off x="5321301" y="48895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3" name="Text Box 47"/>
          <p:cNvSpPr txBox="1">
            <a:spLocks noChangeArrowheads="1"/>
          </p:cNvSpPr>
          <p:nvPr/>
        </p:nvSpPr>
        <p:spPr bwMode="auto">
          <a:xfrm>
            <a:off x="5029200" y="4648200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 rot="-5400000">
            <a:off x="5321301" y="47879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5" name="Text Box 49"/>
          <p:cNvSpPr txBox="1">
            <a:spLocks noChangeArrowheads="1"/>
          </p:cNvSpPr>
          <p:nvPr/>
        </p:nvSpPr>
        <p:spPr bwMode="auto">
          <a:xfrm>
            <a:off x="4220497" y="5485067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255026" name="Line 50"/>
          <p:cNvSpPr>
            <a:spLocks noChangeShapeType="1"/>
          </p:cNvSpPr>
          <p:nvPr/>
        </p:nvSpPr>
        <p:spPr bwMode="auto">
          <a:xfrm rot="-5400000">
            <a:off x="5318126" y="5418138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7" name="Line 51"/>
          <p:cNvSpPr>
            <a:spLocks noChangeShapeType="1"/>
          </p:cNvSpPr>
          <p:nvPr/>
        </p:nvSpPr>
        <p:spPr bwMode="auto">
          <a:xfrm rot="16200000">
            <a:off x="4197557" y="63277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8" name="Line 52"/>
          <p:cNvSpPr>
            <a:spLocks noChangeShapeType="1"/>
          </p:cNvSpPr>
          <p:nvPr/>
        </p:nvSpPr>
        <p:spPr bwMode="auto">
          <a:xfrm rot="16200000">
            <a:off x="4184857" y="54895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29" name="Line 53"/>
          <p:cNvSpPr>
            <a:spLocks noChangeShapeType="1"/>
          </p:cNvSpPr>
          <p:nvPr/>
        </p:nvSpPr>
        <p:spPr bwMode="auto">
          <a:xfrm rot="16200000">
            <a:off x="4197557" y="4664027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0" name="Text Box 54"/>
          <p:cNvSpPr txBox="1">
            <a:spLocks noChangeArrowheads="1"/>
          </p:cNvSpPr>
          <p:nvPr/>
        </p:nvSpPr>
        <p:spPr bwMode="auto">
          <a:xfrm>
            <a:off x="3924506" y="58324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255031" name="Text Box 55"/>
          <p:cNvSpPr txBox="1">
            <a:spLocks noChangeArrowheads="1"/>
          </p:cNvSpPr>
          <p:nvPr/>
        </p:nvSpPr>
        <p:spPr bwMode="auto">
          <a:xfrm>
            <a:off x="3924506" y="50323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255032" name="Text Box 56"/>
          <p:cNvSpPr txBox="1">
            <a:spLocks noChangeArrowheads="1"/>
          </p:cNvSpPr>
          <p:nvPr/>
        </p:nvSpPr>
        <p:spPr bwMode="auto">
          <a:xfrm>
            <a:off x="3924506" y="4181428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255033" name="Line 57"/>
          <p:cNvSpPr>
            <a:spLocks noChangeShapeType="1"/>
          </p:cNvSpPr>
          <p:nvPr/>
        </p:nvSpPr>
        <p:spPr bwMode="auto">
          <a:xfrm>
            <a:off x="8737600" y="517526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4" name="Line 58"/>
          <p:cNvSpPr>
            <a:spLocks noChangeShapeType="1"/>
          </p:cNvSpPr>
          <p:nvPr/>
        </p:nvSpPr>
        <p:spPr bwMode="auto">
          <a:xfrm rot="16200000">
            <a:off x="4212305" y="379837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5" name="Line 59"/>
          <p:cNvSpPr>
            <a:spLocks noChangeShapeType="1"/>
          </p:cNvSpPr>
          <p:nvPr/>
        </p:nvSpPr>
        <p:spPr bwMode="auto">
          <a:xfrm>
            <a:off x="88392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6" name="Line 60"/>
          <p:cNvSpPr>
            <a:spLocks noChangeShapeType="1"/>
          </p:cNvSpPr>
          <p:nvPr/>
        </p:nvSpPr>
        <p:spPr bwMode="auto">
          <a:xfrm>
            <a:off x="89154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7" name="Line 61"/>
          <p:cNvSpPr>
            <a:spLocks noChangeShapeType="1"/>
          </p:cNvSpPr>
          <p:nvPr/>
        </p:nvSpPr>
        <p:spPr bwMode="auto">
          <a:xfrm>
            <a:off x="90043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8" name="Line 62"/>
          <p:cNvSpPr>
            <a:spLocks noChangeShapeType="1"/>
          </p:cNvSpPr>
          <p:nvPr/>
        </p:nvSpPr>
        <p:spPr bwMode="auto">
          <a:xfrm>
            <a:off x="9486900" y="1216026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39" name="Line 63"/>
          <p:cNvSpPr>
            <a:spLocks noChangeShapeType="1"/>
          </p:cNvSpPr>
          <p:nvPr/>
        </p:nvSpPr>
        <p:spPr bwMode="auto">
          <a:xfrm rot="-5400000">
            <a:off x="5321301" y="4699001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40" name="Line 64"/>
          <p:cNvSpPr>
            <a:spLocks noChangeShapeType="1"/>
          </p:cNvSpPr>
          <p:nvPr/>
        </p:nvSpPr>
        <p:spPr bwMode="auto">
          <a:xfrm rot="-5400000">
            <a:off x="5318126" y="5494338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255041" name="Text Box 65"/>
          <p:cNvSpPr txBox="1">
            <a:spLocks noChangeArrowheads="1"/>
          </p:cNvSpPr>
          <p:nvPr/>
        </p:nvSpPr>
        <p:spPr bwMode="auto">
          <a:xfrm rot="-5400000">
            <a:off x="9406732" y="5023451"/>
            <a:ext cx="82073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TILE_WIDTHE</a:t>
            </a:r>
            <a:endParaRPr lang="en-US" altLang="zh-TW" sz="900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2" name="Text Box 66"/>
          <p:cNvSpPr txBox="1">
            <a:spLocks noChangeArrowheads="1"/>
          </p:cNvSpPr>
          <p:nvPr/>
        </p:nvSpPr>
        <p:spPr bwMode="auto">
          <a:xfrm rot="-5400000">
            <a:off x="9950055" y="4982176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3" name="Text Box 67"/>
          <p:cNvSpPr txBox="1">
            <a:spLocks noChangeArrowheads="1"/>
          </p:cNvSpPr>
          <p:nvPr/>
        </p:nvSpPr>
        <p:spPr bwMode="auto">
          <a:xfrm rot="-5400000">
            <a:off x="9921480" y="2191351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cs typeface="Arial" charset="0"/>
              </a:rPr>
              <a:t>WIDTH</a:t>
            </a:r>
            <a:endParaRPr lang="en-US" altLang="zh-TW" sz="900" b="1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255044" name="Text Box 68"/>
          <p:cNvSpPr txBox="1">
            <a:spLocks noChangeArrowheads="1"/>
          </p:cNvSpPr>
          <p:nvPr/>
        </p:nvSpPr>
        <p:spPr bwMode="auto">
          <a:xfrm>
            <a:off x="5410200" y="5257801"/>
            <a:ext cx="2400300" cy="1111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cs typeface="Arial" charset="0"/>
            </a:endParaRPr>
          </a:p>
        </p:txBody>
      </p:sp>
      <p:sp>
        <p:nvSpPr>
          <p:cNvPr id="255045" name="Text Box 69"/>
          <p:cNvSpPr txBox="1">
            <a:spLocks noChangeArrowheads="1"/>
          </p:cNvSpPr>
          <p:nvPr/>
        </p:nvSpPr>
        <p:spPr bwMode="auto">
          <a:xfrm>
            <a:off x="9220200" y="1371600"/>
            <a:ext cx="76200" cy="2438400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cs typeface="Arial" charset="0"/>
            </a:endParaRPr>
          </a:p>
        </p:txBody>
      </p:sp>
      <p:sp>
        <p:nvSpPr>
          <p:cNvPr id="255046" name="Rectangle 70"/>
          <p:cNvSpPr>
            <a:spLocks noChangeArrowheads="1"/>
          </p:cNvSpPr>
          <p:nvPr/>
        </p:nvSpPr>
        <p:spPr bwMode="auto">
          <a:xfrm rot="-5400000">
            <a:off x="5392738" y="6446838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95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A Small Example</a:t>
            </a:r>
          </a:p>
        </p:txBody>
      </p:sp>
      <p:sp>
        <p:nvSpPr>
          <p:cNvPr id="48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4553B-540A-4B4B-8FD6-25DD4E92CE99}" type="slidenum">
              <a:rPr lang="zh-TW" altLang="en-US"/>
              <a:pPr/>
              <a:t>101</a:t>
            </a:fld>
            <a:endParaRPr lang="en-US" altLang="zh-TW"/>
          </a:p>
        </p:txBody>
      </p:sp>
      <p:grpSp>
        <p:nvGrpSpPr>
          <p:cNvPr id="2" name="群組 48"/>
          <p:cNvGrpSpPr/>
          <p:nvPr/>
        </p:nvGrpSpPr>
        <p:grpSpPr>
          <a:xfrm>
            <a:off x="2249489" y="1500174"/>
            <a:ext cx="3905509" cy="3157954"/>
            <a:chOff x="2606675" y="2447925"/>
            <a:chExt cx="3905509" cy="3157954"/>
          </a:xfrm>
        </p:grpSpPr>
        <p:sp>
          <p:nvSpPr>
            <p:cNvPr id="258050" name="Rectangle 2"/>
            <p:cNvSpPr>
              <a:spLocks noChangeArrowheads="1"/>
            </p:cNvSpPr>
            <p:nvPr/>
          </p:nvSpPr>
          <p:spPr bwMode="auto">
            <a:xfrm>
              <a:off x="34448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1,0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51" name="Rectangle 3"/>
            <p:cNvSpPr>
              <a:spLocks noChangeArrowheads="1"/>
            </p:cNvSpPr>
            <p:nvPr/>
          </p:nvSpPr>
          <p:spPr bwMode="auto">
            <a:xfrm>
              <a:off x="29876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0,0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52" name="Rectangle 4"/>
            <p:cNvSpPr>
              <a:spLocks noChangeArrowheads="1"/>
            </p:cNvSpPr>
            <p:nvPr/>
          </p:nvSpPr>
          <p:spPr bwMode="auto">
            <a:xfrm>
              <a:off x="29876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0,1</a:t>
              </a:r>
            </a:p>
          </p:txBody>
        </p:sp>
        <p:sp>
          <p:nvSpPr>
            <p:cNvPr id="258053" name="Rectangle 5"/>
            <p:cNvSpPr>
              <a:spLocks noChangeArrowheads="1"/>
            </p:cNvSpPr>
            <p:nvPr/>
          </p:nvSpPr>
          <p:spPr bwMode="auto">
            <a:xfrm>
              <a:off x="29876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4" name="Rectangle 6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5" name="Rectangle 7"/>
            <p:cNvSpPr>
              <a:spLocks noChangeArrowheads="1"/>
            </p:cNvSpPr>
            <p:nvPr/>
          </p:nvSpPr>
          <p:spPr bwMode="auto">
            <a:xfrm>
              <a:off x="34448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6" name="Rectangle 8"/>
            <p:cNvSpPr>
              <a:spLocks noChangeArrowheads="1"/>
            </p:cNvSpPr>
            <p:nvPr/>
          </p:nvSpPr>
          <p:spPr bwMode="auto">
            <a:xfrm>
              <a:off x="34448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7" name="Rectangle 9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58" name="Rectangle 10"/>
            <p:cNvSpPr>
              <a:spLocks noChangeArrowheads="1"/>
            </p:cNvSpPr>
            <p:nvPr/>
          </p:nvSpPr>
          <p:spPr bwMode="auto">
            <a:xfrm>
              <a:off x="39020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2,0</a:t>
              </a:r>
            </a:p>
          </p:txBody>
        </p:sp>
        <p:sp>
          <p:nvSpPr>
            <p:cNvPr id="258059" name="Rectangle 11"/>
            <p:cNvSpPr>
              <a:spLocks noChangeArrowheads="1"/>
            </p:cNvSpPr>
            <p:nvPr/>
          </p:nvSpPr>
          <p:spPr bwMode="auto">
            <a:xfrm>
              <a:off x="39020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0" name="Rectangle 12"/>
            <p:cNvSpPr>
              <a:spLocks noChangeArrowheads="1"/>
            </p:cNvSpPr>
            <p:nvPr/>
          </p:nvSpPr>
          <p:spPr bwMode="auto">
            <a:xfrm>
              <a:off x="43592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1" name="Rectangle 13"/>
            <p:cNvSpPr>
              <a:spLocks noChangeArrowheads="1"/>
            </p:cNvSpPr>
            <p:nvPr/>
          </p:nvSpPr>
          <p:spPr bwMode="auto">
            <a:xfrm>
              <a:off x="43592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2" name="Rectangle 14"/>
            <p:cNvSpPr>
              <a:spLocks noChangeArrowheads="1"/>
            </p:cNvSpPr>
            <p:nvPr/>
          </p:nvSpPr>
          <p:spPr bwMode="auto">
            <a:xfrm>
              <a:off x="4359275" y="31337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3,0</a:t>
              </a:r>
            </a:p>
          </p:txBody>
        </p:sp>
        <p:sp>
          <p:nvSpPr>
            <p:cNvPr id="258063" name="Rectangle 15"/>
            <p:cNvSpPr>
              <a:spLocks noChangeArrowheads="1"/>
            </p:cNvSpPr>
            <p:nvPr/>
          </p:nvSpPr>
          <p:spPr bwMode="auto">
            <a:xfrm>
              <a:off x="39020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4" name="Rectangle 16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5" name="Rectangle 17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66" name="Rectangle 18"/>
            <p:cNvSpPr>
              <a:spLocks noChangeArrowheads="1"/>
            </p:cNvSpPr>
            <p:nvPr/>
          </p:nvSpPr>
          <p:spPr bwMode="auto">
            <a:xfrm>
              <a:off x="34448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1,1</a:t>
              </a:r>
            </a:p>
          </p:txBody>
        </p:sp>
        <p:sp>
          <p:nvSpPr>
            <p:cNvPr id="258067" name="Rectangle 19"/>
            <p:cNvSpPr>
              <a:spLocks noChangeArrowheads="1"/>
            </p:cNvSpPr>
            <p:nvPr/>
          </p:nvSpPr>
          <p:spPr bwMode="auto">
            <a:xfrm>
              <a:off x="29876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 dirty="0">
                  <a:ea typeface="新細明體" pitchFamily="18" charset="-120"/>
                  <a:cs typeface="Arial" charset="0"/>
                </a:rPr>
                <a:t>0,2</a:t>
              </a:r>
              <a:endParaRPr lang="en-US" altLang="zh-TW" sz="1600" dirty="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68" name="Rectangle 20"/>
            <p:cNvSpPr>
              <a:spLocks noChangeArrowheads="1"/>
            </p:cNvSpPr>
            <p:nvPr/>
          </p:nvSpPr>
          <p:spPr bwMode="auto">
            <a:xfrm>
              <a:off x="39020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2,2</a:t>
              </a:r>
            </a:p>
          </p:txBody>
        </p:sp>
        <p:sp>
          <p:nvSpPr>
            <p:cNvPr id="258069" name="Rectangle 21"/>
            <p:cNvSpPr>
              <a:spLocks noChangeArrowheads="1"/>
            </p:cNvSpPr>
            <p:nvPr/>
          </p:nvSpPr>
          <p:spPr bwMode="auto">
            <a:xfrm>
              <a:off x="43592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 dirty="0">
                  <a:ea typeface="新細明體" pitchFamily="18" charset="-120"/>
                  <a:cs typeface="Arial" charset="0"/>
                </a:rPr>
                <a:t>3,2</a:t>
              </a:r>
            </a:p>
          </p:txBody>
        </p:sp>
        <p:sp>
          <p:nvSpPr>
            <p:cNvPr id="258070" name="Rectangle 22"/>
            <p:cNvSpPr>
              <a:spLocks noChangeArrowheads="1"/>
            </p:cNvSpPr>
            <p:nvPr/>
          </p:nvSpPr>
          <p:spPr bwMode="auto">
            <a:xfrm>
              <a:off x="3444875" y="40481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1,2</a:t>
              </a:r>
            </a:p>
          </p:txBody>
        </p:sp>
        <p:sp>
          <p:nvSpPr>
            <p:cNvPr id="258071" name="Rectangle 23"/>
            <p:cNvSpPr>
              <a:spLocks noChangeArrowheads="1"/>
            </p:cNvSpPr>
            <p:nvPr/>
          </p:nvSpPr>
          <p:spPr bwMode="auto">
            <a:xfrm>
              <a:off x="43592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3,1</a:t>
              </a:r>
            </a:p>
          </p:txBody>
        </p:sp>
        <p:sp>
          <p:nvSpPr>
            <p:cNvPr id="258072" name="Rectangle 24"/>
            <p:cNvSpPr>
              <a:spLocks noChangeArrowheads="1"/>
            </p:cNvSpPr>
            <p:nvPr/>
          </p:nvSpPr>
          <p:spPr bwMode="auto">
            <a:xfrm>
              <a:off x="3902075" y="35909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2,1</a:t>
              </a:r>
            </a:p>
          </p:txBody>
        </p:sp>
        <p:sp>
          <p:nvSpPr>
            <p:cNvPr id="258073" name="Rectangle 25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4" name="Rectangle 26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5" name="Rectangle 27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6" name="Rectangle 28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77" name="Rectangle 29"/>
            <p:cNvSpPr>
              <a:spLocks noChangeArrowheads="1"/>
            </p:cNvSpPr>
            <p:nvPr/>
          </p:nvSpPr>
          <p:spPr bwMode="auto">
            <a:xfrm>
              <a:off x="29876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0,3</a:t>
              </a:r>
              <a:endParaRPr lang="en-US" altLang="zh-TW" sz="1600">
                <a:ea typeface="新細明體" pitchFamily="18" charset="-120"/>
                <a:cs typeface="Arial" charset="0"/>
              </a:endParaRPr>
            </a:p>
          </p:txBody>
        </p:sp>
        <p:sp>
          <p:nvSpPr>
            <p:cNvPr id="258078" name="Rectangle 30"/>
            <p:cNvSpPr>
              <a:spLocks noChangeArrowheads="1"/>
            </p:cNvSpPr>
            <p:nvPr/>
          </p:nvSpPr>
          <p:spPr bwMode="auto">
            <a:xfrm>
              <a:off x="39020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2,3</a:t>
              </a:r>
            </a:p>
          </p:txBody>
        </p:sp>
        <p:sp>
          <p:nvSpPr>
            <p:cNvPr id="258079" name="Rectangle 31"/>
            <p:cNvSpPr>
              <a:spLocks noChangeArrowheads="1"/>
            </p:cNvSpPr>
            <p:nvPr/>
          </p:nvSpPr>
          <p:spPr bwMode="auto">
            <a:xfrm>
              <a:off x="43592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3,3</a:t>
              </a:r>
            </a:p>
          </p:txBody>
        </p:sp>
        <p:sp>
          <p:nvSpPr>
            <p:cNvPr id="258080" name="Rectangle 32"/>
            <p:cNvSpPr>
              <a:spLocks noChangeArrowheads="1"/>
            </p:cNvSpPr>
            <p:nvPr/>
          </p:nvSpPr>
          <p:spPr bwMode="auto">
            <a:xfrm>
              <a:off x="3444875" y="4505325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>
                  <a:ea typeface="新細明體" pitchFamily="18" charset="-120"/>
                  <a:cs typeface="Arial" charset="0"/>
                </a:rPr>
                <a:t>P</a:t>
              </a:r>
              <a:r>
                <a:rPr lang="en-US" altLang="zh-TW" sz="1600" baseline="-25000">
                  <a:ea typeface="新細明體" pitchFamily="18" charset="-120"/>
                  <a:cs typeface="Arial" charset="0"/>
                </a:rPr>
                <a:t>1,3</a:t>
              </a:r>
            </a:p>
          </p:txBody>
        </p:sp>
        <p:sp>
          <p:nvSpPr>
            <p:cNvPr id="258081" name="Rectangle 33"/>
            <p:cNvSpPr>
              <a:spLocks noChangeArrowheads="1"/>
            </p:cNvSpPr>
            <p:nvPr/>
          </p:nvSpPr>
          <p:spPr bwMode="auto">
            <a:xfrm>
              <a:off x="2987675" y="31337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2" name="Text Box 34"/>
            <p:cNvSpPr txBox="1">
              <a:spLocks noChangeArrowheads="1"/>
            </p:cNvSpPr>
            <p:nvPr/>
          </p:nvSpPr>
          <p:spPr bwMode="auto">
            <a:xfrm>
              <a:off x="2606675" y="24479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新細明體" pitchFamily="18" charset="-120"/>
                  <a:cs typeface="Arial" charset="0"/>
                </a:rPr>
                <a:t>Block(0,0)</a:t>
              </a:r>
            </a:p>
          </p:txBody>
        </p:sp>
        <p:sp>
          <p:nvSpPr>
            <p:cNvPr id="258083" name="Line 35"/>
            <p:cNvSpPr>
              <a:spLocks noChangeShapeType="1"/>
            </p:cNvSpPr>
            <p:nvPr/>
          </p:nvSpPr>
          <p:spPr bwMode="auto">
            <a:xfrm>
              <a:off x="2987675" y="2752725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84" name="Text Box 36"/>
            <p:cNvSpPr txBox="1">
              <a:spLocks noChangeArrowheads="1"/>
            </p:cNvSpPr>
            <p:nvPr/>
          </p:nvSpPr>
          <p:spPr bwMode="auto">
            <a:xfrm>
              <a:off x="4206875" y="24479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Block(1,0)</a:t>
              </a:r>
            </a:p>
          </p:txBody>
        </p:sp>
        <p:sp>
          <p:nvSpPr>
            <p:cNvPr id="258085" name="Rectangle 37"/>
            <p:cNvSpPr>
              <a:spLocks noChangeArrowheads="1"/>
            </p:cNvSpPr>
            <p:nvPr/>
          </p:nvSpPr>
          <p:spPr bwMode="auto">
            <a:xfrm>
              <a:off x="3902075" y="31337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6" name="Line 38"/>
            <p:cNvSpPr>
              <a:spLocks noChangeShapeType="1"/>
            </p:cNvSpPr>
            <p:nvPr/>
          </p:nvSpPr>
          <p:spPr bwMode="auto">
            <a:xfrm flipH="1">
              <a:off x="4511675" y="2752725"/>
              <a:ext cx="3048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87" name="Rectangle 39"/>
            <p:cNvSpPr>
              <a:spLocks noChangeArrowheads="1"/>
            </p:cNvSpPr>
            <p:nvPr/>
          </p:nvSpPr>
          <p:spPr bwMode="auto">
            <a:xfrm>
              <a:off x="2987675" y="40481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8" name="Rectangle 40"/>
            <p:cNvSpPr>
              <a:spLocks noChangeArrowheads="1"/>
            </p:cNvSpPr>
            <p:nvPr/>
          </p:nvSpPr>
          <p:spPr bwMode="auto">
            <a:xfrm>
              <a:off x="3902075" y="4048125"/>
              <a:ext cx="914400" cy="914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8089" name="Text Box 41"/>
            <p:cNvSpPr txBox="1">
              <a:spLocks noChangeArrowheads="1"/>
            </p:cNvSpPr>
            <p:nvPr/>
          </p:nvSpPr>
          <p:spPr bwMode="auto">
            <a:xfrm>
              <a:off x="4283075" y="52673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Block(1,1)</a:t>
              </a:r>
            </a:p>
          </p:txBody>
        </p:sp>
        <p:sp>
          <p:nvSpPr>
            <p:cNvPr id="258090" name="Text Box 42"/>
            <p:cNvSpPr txBox="1">
              <a:spLocks noChangeArrowheads="1"/>
            </p:cNvSpPr>
            <p:nvPr/>
          </p:nvSpPr>
          <p:spPr bwMode="auto">
            <a:xfrm>
              <a:off x="2606675" y="5267325"/>
              <a:ext cx="11176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Block(0,1)</a:t>
              </a:r>
            </a:p>
          </p:txBody>
        </p:sp>
        <p:sp>
          <p:nvSpPr>
            <p:cNvPr id="258091" name="Line 43"/>
            <p:cNvSpPr>
              <a:spLocks noChangeShapeType="1"/>
            </p:cNvSpPr>
            <p:nvPr/>
          </p:nvSpPr>
          <p:spPr bwMode="auto">
            <a:xfrm flipV="1">
              <a:off x="2987675" y="5038725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92" name="Line 44"/>
            <p:cNvSpPr>
              <a:spLocks noChangeShapeType="1"/>
            </p:cNvSpPr>
            <p:nvPr/>
          </p:nvSpPr>
          <p:spPr bwMode="auto">
            <a:xfrm flipH="1" flipV="1">
              <a:off x="4435475" y="5038725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8093" name="Text Box 45"/>
            <p:cNvSpPr txBox="1">
              <a:spLocks noChangeArrowheads="1"/>
            </p:cNvSpPr>
            <p:nvPr/>
          </p:nvSpPr>
          <p:spPr bwMode="auto">
            <a:xfrm>
              <a:off x="4876800" y="3276600"/>
              <a:ext cx="16353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sz="1600">
                  <a:ea typeface="新細明體" pitchFamily="18" charset="-120"/>
                  <a:cs typeface="Arial" charset="0"/>
                </a:rPr>
                <a:t>TILE_WIDTH = 2</a:t>
              </a:r>
            </a:p>
          </p:txBody>
        </p:sp>
      </p:grpSp>
      <p:sp>
        <p:nvSpPr>
          <p:cNvPr id="51" name="AutoShape 2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2" name="AutoShape 3"/>
          <p:cNvSpPr>
            <a:spLocks noChangeArrowheads="1"/>
          </p:cNvSpPr>
          <p:nvPr/>
        </p:nvSpPr>
        <p:spPr bwMode="auto">
          <a:xfrm rot="10800000">
            <a:off x="8624886" y="4486292"/>
            <a:ext cx="457200" cy="457200"/>
          </a:xfrm>
          <a:prstGeom prst="rtTriangle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3" name="AutoShape 4"/>
          <p:cNvSpPr>
            <a:spLocks noChangeArrowheads="1"/>
          </p:cNvSpPr>
          <p:nvPr/>
        </p:nvSpPr>
        <p:spPr bwMode="auto">
          <a:xfrm>
            <a:off x="8167686" y="4486292"/>
            <a:ext cx="457200" cy="4572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4" name="AutoShape 5"/>
          <p:cNvSpPr>
            <a:spLocks noChangeArrowheads="1"/>
          </p:cNvSpPr>
          <p:nvPr/>
        </p:nvSpPr>
        <p:spPr bwMode="auto">
          <a:xfrm rot="10800000">
            <a:off x="8167686" y="4486292"/>
            <a:ext cx="457200" cy="457200"/>
          </a:xfrm>
          <a:prstGeom prst="rtTriangle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5" name="AutoShape 6"/>
          <p:cNvSpPr>
            <a:spLocks noChangeArrowheads="1"/>
          </p:cNvSpPr>
          <p:nvPr/>
        </p:nvSpPr>
        <p:spPr bwMode="auto">
          <a:xfrm>
            <a:off x="8167686" y="4029092"/>
            <a:ext cx="457200" cy="457200"/>
          </a:xfrm>
          <a:prstGeom prst="rtTriangl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auto">
          <a:xfrm rot="10800000">
            <a:off x="8167686" y="4029092"/>
            <a:ext cx="457200" cy="457200"/>
          </a:xfrm>
          <a:prstGeom prst="rtTriangle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auto">
          <a:xfrm>
            <a:off x="8624886" y="4029092"/>
            <a:ext cx="457200" cy="457200"/>
          </a:xfrm>
          <a:prstGeom prst="rtTriangl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auto">
          <a:xfrm rot="10800000">
            <a:off x="8624886" y="4029092"/>
            <a:ext cx="457200" cy="457200"/>
          </a:xfrm>
          <a:prstGeom prst="rtTriangle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86248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,0</a:t>
            </a:r>
            <a:endParaRPr lang="en-US" altLang="zh-TW" sz="160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5881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1" name="Rectangle 13"/>
          <p:cNvSpPr>
            <a:spLocks noChangeArrowheads="1"/>
          </p:cNvSpPr>
          <p:nvPr/>
        </p:nvSpPr>
        <p:spPr bwMode="auto">
          <a:xfrm>
            <a:off x="6338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" name="Rectangle 14"/>
          <p:cNvSpPr>
            <a:spLocks noChangeArrowheads="1"/>
          </p:cNvSpPr>
          <p:nvPr/>
        </p:nvSpPr>
        <p:spPr bwMode="auto">
          <a:xfrm>
            <a:off x="67960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2,0</a:t>
            </a:r>
          </a:p>
        </p:txBody>
      </p:sp>
      <p:sp>
        <p:nvSpPr>
          <p:cNvPr id="63" name="Rectangle 15"/>
          <p:cNvSpPr>
            <a:spLocks noChangeArrowheads="1"/>
          </p:cNvSpPr>
          <p:nvPr/>
        </p:nvSpPr>
        <p:spPr bwMode="auto">
          <a:xfrm>
            <a:off x="6338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63388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65" name="Rectangle 17"/>
          <p:cNvSpPr>
            <a:spLocks noChangeArrowheads="1"/>
          </p:cNvSpPr>
          <p:nvPr/>
        </p:nvSpPr>
        <p:spPr bwMode="auto">
          <a:xfrm>
            <a:off x="63388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1,0</a:t>
            </a:r>
          </a:p>
        </p:txBody>
      </p:sp>
      <p:sp>
        <p:nvSpPr>
          <p:cNvPr id="66" name="Rectangle 18"/>
          <p:cNvSpPr>
            <a:spLocks noChangeArrowheads="1"/>
          </p:cNvSpPr>
          <p:nvPr/>
        </p:nvSpPr>
        <p:spPr bwMode="auto">
          <a:xfrm>
            <a:off x="58816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0,0</a:t>
            </a: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58816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68" name="Rectangle 20"/>
          <p:cNvSpPr>
            <a:spLocks noChangeArrowheads="1"/>
          </p:cNvSpPr>
          <p:nvPr/>
        </p:nvSpPr>
        <p:spPr bwMode="auto">
          <a:xfrm>
            <a:off x="5881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9" name="Rectangle 21"/>
          <p:cNvSpPr>
            <a:spLocks noChangeArrowheads="1"/>
          </p:cNvSpPr>
          <p:nvPr/>
        </p:nvSpPr>
        <p:spPr bwMode="auto">
          <a:xfrm>
            <a:off x="7253286" y="4029092"/>
            <a:ext cx="4572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Md</a:t>
            </a:r>
            <a:r>
              <a:rPr lang="en-US" altLang="zh-TW" sz="1600" baseline="-25000">
                <a:ea typeface="新細明體" pitchFamily="18" charset="-120"/>
              </a:rPr>
              <a:t>3,0</a:t>
            </a:r>
          </a:p>
        </p:txBody>
      </p:sp>
      <p:sp>
        <p:nvSpPr>
          <p:cNvPr id="70" name="Rectangle 22"/>
          <p:cNvSpPr>
            <a:spLocks noChangeArrowheads="1"/>
          </p:cNvSpPr>
          <p:nvPr/>
        </p:nvSpPr>
        <p:spPr bwMode="auto">
          <a:xfrm>
            <a:off x="6796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1" name="Rectangle 23"/>
          <p:cNvSpPr>
            <a:spLocks noChangeArrowheads="1"/>
          </p:cNvSpPr>
          <p:nvPr/>
        </p:nvSpPr>
        <p:spPr bwMode="auto">
          <a:xfrm>
            <a:off x="6796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67960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2,1</a:t>
            </a:r>
          </a:p>
        </p:txBody>
      </p:sp>
      <p:sp>
        <p:nvSpPr>
          <p:cNvPr id="73" name="Rectangle 25"/>
          <p:cNvSpPr>
            <a:spLocks noChangeArrowheads="1"/>
          </p:cNvSpPr>
          <p:nvPr/>
        </p:nvSpPr>
        <p:spPr bwMode="auto">
          <a:xfrm>
            <a:off x="81676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</a:t>
            </a:r>
            <a:endParaRPr lang="en-US" altLang="zh-TW" sz="1600">
              <a:solidFill>
                <a:schemeClr val="bg1"/>
              </a:solidFill>
              <a:ea typeface="新細明體" pitchFamily="18" charset="-120"/>
            </a:endParaRPr>
          </a:p>
        </p:txBody>
      </p:sp>
      <p:sp>
        <p:nvSpPr>
          <p:cNvPr id="74" name="Rectangle 26"/>
          <p:cNvSpPr>
            <a:spLocks noChangeArrowheads="1"/>
          </p:cNvSpPr>
          <p:nvPr/>
        </p:nvSpPr>
        <p:spPr bwMode="auto">
          <a:xfrm>
            <a:off x="7253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5" name="Rectangle 27"/>
          <p:cNvSpPr>
            <a:spLocks noChangeArrowheads="1"/>
          </p:cNvSpPr>
          <p:nvPr/>
        </p:nvSpPr>
        <p:spPr bwMode="auto">
          <a:xfrm>
            <a:off x="7253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6" name="Rectangle 28"/>
          <p:cNvSpPr>
            <a:spLocks noChangeArrowheads="1"/>
          </p:cNvSpPr>
          <p:nvPr/>
        </p:nvSpPr>
        <p:spPr bwMode="auto">
          <a:xfrm>
            <a:off x="7253286" y="4486292"/>
            <a:ext cx="457200" cy="4572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Md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3,1</a:t>
            </a:r>
          </a:p>
        </p:txBody>
      </p:sp>
      <p:sp>
        <p:nvSpPr>
          <p:cNvPr id="77" name="Rectangle 29"/>
          <p:cNvSpPr>
            <a:spLocks noChangeArrowheads="1"/>
          </p:cNvSpPr>
          <p:nvPr/>
        </p:nvSpPr>
        <p:spPr bwMode="auto">
          <a:xfrm>
            <a:off x="81676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Pd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78" name="Rectangle 30"/>
          <p:cNvSpPr>
            <a:spLocks noChangeArrowheads="1"/>
          </p:cNvSpPr>
          <p:nvPr/>
        </p:nvSpPr>
        <p:spPr bwMode="auto">
          <a:xfrm>
            <a:off x="8167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9" name="Rectangle 31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0" name="Rectangle 32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1" name="Rectangle 33"/>
          <p:cNvSpPr>
            <a:spLocks noChangeArrowheads="1"/>
          </p:cNvSpPr>
          <p:nvPr/>
        </p:nvSpPr>
        <p:spPr bwMode="auto">
          <a:xfrm>
            <a:off x="8624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2" name="Rectangle 34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90820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2,0</a:t>
            </a:r>
          </a:p>
        </p:txBody>
      </p:sp>
      <p:sp>
        <p:nvSpPr>
          <p:cNvPr id="84" name="Rectangle 36"/>
          <p:cNvSpPr>
            <a:spLocks noChangeArrowheads="1"/>
          </p:cNvSpPr>
          <p:nvPr/>
        </p:nvSpPr>
        <p:spPr bwMode="auto">
          <a:xfrm>
            <a:off x="90820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5" name="Rectangle 37"/>
          <p:cNvSpPr>
            <a:spLocks noChangeArrowheads="1"/>
          </p:cNvSpPr>
          <p:nvPr/>
        </p:nvSpPr>
        <p:spPr bwMode="auto">
          <a:xfrm>
            <a:off x="95392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6" name="Rectangle 38"/>
          <p:cNvSpPr>
            <a:spLocks noChangeArrowheads="1"/>
          </p:cNvSpPr>
          <p:nvPr/>
        </p:nvSpPr>
        <p:spPr bwMode="auto">
          <a:xfrm>
            <a:off x="9539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Rectangle 39"/>
          <p:cNvSpPr>
            <a:spLocks noChangeArrowheads="1"/>
          </p:cNvSpPr>
          <p:nvPr/>
        </p:nvSpPr>
        <p:spPr bwMode="auto">
          <a:xfrm>
            <a:off x="9539286" y="40290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3,0</a:t>
            </a:r>
          </a:p>
        </p:txBody>
      </p:sp>
      <p:sp>
        <p:nvSpPr>
          <p:cNvPr id="88" name="Rectangle 40"/>
          <p:cNvSpPr>
            <a:spLocks noChangeArrowheads="1"/>
          </p:cNvSpPr>
          <p:nvPr/>
        </p:nvSpPr>
        <p:spPr bwMode="auto">
          <a:xfrm>
            <a:off x="9082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9" name="Rectangle 41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0" name="Rectangle 42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1" name="Rectangle 43"/>
          <p:cNvSpPr>
            <a:spLocks noChangeArrowheads="1"/>
          </p:cNvSpPr>
          <p:nvPr/>
        </p:nvSpPr>
        <p:spPr bwMode="auto">
          <a:xfrm>
            <a:off x="8167686" y="31908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0,3</a:t>
            </a:r>
          </a:p>
        </p:txBody>
      </p:sp>
      <p:sp>
        <p:nvSpPr>
          <p:cNvPr id="92" name="Rectangle 44"/>
          <p:cNvSpPr>
            <a:spLocks noChangeArrowheads="1"/>
          </p:cNvSpPr>
          <p:nvPr/>
        </p:nvSpPr>
        <p:spPr bwMode="auto">
          <a:xfrm>
            <a:off x="8624886" y="31908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1,3</a:t>
            </a:r>
          </a:p>
        </p:txBody>
      </p:sp>
      <p:sp>
        <p:nvSpPr>
          <p:cNvPr id="93" name="Rectangle 45"/>
          <p:cNvSpPr>
            <a:spLocks noChangeArrowheads="1"/>
          </p:cNvSpPr>
          <p:nvPr/>
        </p:nvSpPr>
        <p:spPr bwMode="auto">
          <a:xfrm>
            <a:off x="9082086" y="1819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4" name="Rectangle 46"/>
          <p:cNvSpPr>
            <a:spLocks noChangeArrowheads="1"/>
          </p:cNvSpPr>
          <p:nvPr/>
        </p:nvSpPr>
        <p:spPr bwMode="auto">
          <a:xfrm>
            <a:off x="8624886" y="27336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1,2</a:t>
            </a:r>
          </a:p>
        </p:txBody>
      </p:sp>
      <p:sp>
        <p:nvSpPr>
          <p:cNvPr id="95" name="Rectangle 47"/>
          <p:cNvSpPr>
            <a:spLocks noChangeArrowheads="1"/>
          </p:cNvSpPr>
          <p:nvPr/>
        </p:nvSpPr>
        <p:spPr bwMode="auto">
          <a:xfrm>
            <a:off x="8624886" y="22764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96" name="Rectangle 48"/>
          <p:cNvSpPr>
            <a:spLocks noChangeArrowheads="1"/>
          </p:cNvSpPr>
          <p:nvPr/>
        </p:nvSpPr>
        <p:spPr bwMode="auto">
          <a:xfrm>
            <a:off x="8624886" y="1819292"/>
            <a:ext cx="457200" cy="457200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1,0</a:t>
            </a:r>
          </a:p>
        </p:txBody>
      </p:sp>
      <p:sp>
        <p:nvSpPr>
          <p:cNvPr id="97" name="Rectangle 49"/>
          <p:cNvSpPr>
            <a:spLocks noChangeArrowheads="1"/>
          </p:cNvSpPr>
          <p:nvPr/>
        </p:nvSpPr>
        <p:spPr bwMode="auto">
          <a:xfrm>
            <a:off x="8167686" y="18192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0,0</a:t>
            </a:r>
          </a:p>
        </p:txBody>
      </p:sp>
      <p:sp>
        <p:nvSpPr>
          <p:cNvPr id="98" name="Rectangle 50"/>
          <p:cNvSpPr>
            <a:spLocks noChangeArrowheads="1"/>
          </p:cNvSpPr>
          <p:nvPr/>
        </p:nvSpPr>
        <p:spPr bwMode="auto">
          <a:xfrm>
            <a:off x="8167686" y="22764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0,1</a:t>
            </a:r>
          </a:p>
        </p:txBody>
      </p:sp>
      <p:sp>
        <p:nvSpPr>
          <p:cNvPr id="99" name="Rectangle 51"/>
          <p:cNvSpPr>
            <a:spLocks noChangeArrowheads="1"/>
          </p:cNvSpPr>
          <p:nvPr/>
        </p:nvSpPr>
        <p:spPr bwMode="auto">
          <a:xfrm>
            <a:off x="8167686" y="2733692"/>
            <a:ext cx="457200" cy="457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Nd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0,2</a:t>
            </a:r>
          </a:p>
        </p:txBody>
      </p:sp>
      <p:sp>
        <p:nvSpPr>
          <p:cNvPr id="100" name="Rectangle 52"/>
          <p:cNvSpPr>
            <a:spLocks noChangeArrowheads="1"/>
          </p:cNvSpPr>
          <p:nvPr/>
        </p:nvSpPr>
        <p:spPr bwMode="auto">
          <a:xfrm>
            <a:off x="9539286" y="1819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1" name="Rectangle 53"/>
          <p:cNvSpPr>
            <a:spLocks noChangeArrowheads="1"/>
          </p:cNvSpPr>
          <p:nvPr/>
        </p:nvSpPr>
        <p:spPr bwMode="auto">
          <a:xfrm>
            <a:off x="9082086" y="31908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" name="Rectangle 54"/>
          <p:cNvSpPr>
            <a:spLocks noChangeArrowheads="1"/>
          </p:cNvSpPr>
          <p:nvPr/>
        </p:nvSpPr>
        <p:spPr bwMode="auto">
          <a:xfrm>
            <a:off x="9082086" y="2733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" name="Rectangle 55"/>
          <p:cNvSpPr>
            <a:spLocks noChangeArrowheads="1"/>
          </p:cNvSpPr>
          <p:nvPr/>
        </p:nvSpPr>
        <p:spPr bwMode="auto">
          <a:xfrm>
            <a:off x="9082086" y="2276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" name="Rectangle 56"/>
          <p:cNvSpPr>
            <a:spLocks noChangeArrowheads="1"/>
          </p:cNvSpPr>
          <p:nvPr/>
        </p:nvSpPr>
        <p:spPr bwMode="auto">
          <a:xfrm>
            <a:off x="9539286" y="31908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5" name="Rectangle 57"/>
          <p:cNvSpPr>
            <a:spLocks noChangeArrowheads="1"/>
          </p:cNvSpPr>
          <p:nvPr/>
        </p:nvSpPr>
        <p:spPr bwMode="auto">
          <a:xfrm>
            <a:off x="9539286" y="2733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6" name="Rectangle 58"/>
          <p:cNvSpPr>
            <a:spLocks noChangeArrowheads="1"/>
          </p:cNvSpPr>
          <p:nvPr/>
        </p:nvSpPr>
        <p:spPr bwMode="auto">
          <a:xfrm>
            <a:off x="9539286" y="2276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7" name="Rectangle 59"/>
          <p:cNvSpPr>
            <a:spLocks noChangeArrowheads="1"/>
          </p:cNvSpPr>
          <p:nvPr/>
        </p:nvSpPr>
        <p:spPr bwMode="auto">
          <a:xfrm>
            <a:off x="86248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solidFill>
                  <a:schemeClr val="bg1"/>
                </a:solidFill>
                <a:ea typeface="新細明體" pitchFamily="18" charset="-120"/>
              </a:rPr>
              <a:t>Pd</a:t>
            </a:r>
            <a:r>
              <a:rPr lang="en-US" altLang="zh-TW" sz="1600" baseline="-25000">
                <a:solidFill>
                  <a:schemeClr val="bg1"/>
                </a:solidFill>
                <a:ea typeface="新細明體" pitchFamily="18" charset="-120"/>
              </a:rPr>
              <a:t>1,1</a:t>
            </a:r>
          </a:p>
        </p:txBody>
      </p:sp>
      <p:sp>
        <p:nvSpPr>
          <p:cNvPr id="110" name="Rectangle 62"/>
          <p:cNvSpPr>
            <a:spLocks noChangeArrowheads="1"/>
          </p:cNvSpPr>
          <p:nvPr/>
        </p:nvSpPr>
        <p:spPr bwMode="auto">
          <a:xfrm>
            <a:off x="81676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0,2</a:t>
            </a:r>
            <a:endParaRPr lang="en-US" altLang="zh-TW" sz="1600">
              <a:ea typeface="新細明體" pitchFamily="18" charset="-120"/>
            </a:endParaRPr>
          </a:p>
        </p:txBody>
      </p:sp>
      <p:sp>
        <p:nvSpPr>
          <p:cNvPr id="111" name="Rectangle 63"/>
          <p:cNvSpPr>
            <a:spLocks noChangeArrowheads="1"/>
          </p:cNvSpPr>
          <p:nvPr/>
        </p:nvSpPr>
        <p:spPr bwMode="auto">
          <a:xfrm>
            <a:off x="90820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2,2</a:t>
            </a:r>
          </a:p>
        </p:txBody>
      </p:sp>
      <p:sp>
        <p:nvSpPr>
          <p:cNvPr id="112" name="Rectangle 64"/>
          <p:cNvSpPr>
            <a:spLocks noChangeArrowheads="1"/>
          </p:cNvSpPr>
          <p:nvPr/>
        </p:nvSpPr>
        <p:spPr bwMode="auto">
          <a:xfrm>
            <a:off x="95392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3,2</a:t>
            </a:r>
          </a:p>
        </p:txBody>
      </p:sp>
      <p:sp>
        <p:nvSpPr>
          <p:cNvPr id="113" name="Rectangle 65"/>
          <p:cNvSpPr>
            <a:spLocks noChangeArrowheads="1"/>
          </p:cNvSpPr>
          <p:nvPr/>
        </p:nvSpPr>
        <p:spPr bwMode="auto">
          <a:xfrm>
            <a:off x="8624886" y="49434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1,2</a:t>
            </a:r>
          </a:p>
        </p:txBody>
      </p:sp>
      <p:sp>
        <p:nvSpPr>
          <p:cNvPr id="114" name="Rectangle 66"/>
          <p:cNvSpPr>
            <a:spLocks noChangeArrowheads="1"/>
          </p:cNvSpPr>
          <p:nvPr/>
        </p:nvSpPr>
        <p:spPr bwMode="auto">
          <a:xfrm>
            <a:off x="95392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3,1</a:t>
            </a:r>
          </a:p>
        </p:txBody>
      </p:sp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9082086" y="44862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2,1</a:t>
            </a:r>
          </a:p>
        </p:txBody>
      </p:sp>
      <p:sp>
        <p:nvSpPr>
          <p:cNvPr id="116" name="Rectangle 68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7" name="Rectangle 69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8" name="Rectangle 70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19" name="Rectangle 71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0" name="Rectangle 72"/>
          <p:cNvSpPr>
            <a:spLocks noChangeArrowheads="1"/>
          </p:cNvSpPr>
          <p:nvPr/>
        </p:nvSpPr>
        <p:spPr bwMode="auto">
          <a:xfrm>
            <a:off x="81676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0,3</a:t>
            </a:r>
            <a:endParaRPr lang="en-US" altLang="zh-TW" sz="1600">
              <a:ea typeface="新細明體" pitchFamily="18" charset="-120"/>
            </a:endParaRPr>
          </a:p>
        </p:txBody>
      </p:sp>
      <p:sp>
        <p:nvSpPr>
          <p:cNvPr id="121" name="Rectangle 73"/>
          <p:cNvSpPr>
            <a:spLocks noChangeArrowheads="1"/>
          </p:cNvSpPr>
          <p:nvPr/>
        </p:nvSpPr>
        <p:spPr bwMode="auto">
          <a:xfrm>
            <a:off x="90820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2,3</a:t>
            </a:r>
          </a:p>
        </p:txBody>
      </p:sp>
      <p:sp>
        <p:nvSpPr>
          <p:cNvPr id="122" name="Rectangle 74"/>
          <p:cNvSpPr>
            <a:spLocks noChangeArrowheads="1"/>
          </p:cNvSpPr>
          <p:nvPr/>
        </p:nvSpPr>
        <p:spPr bwMode="auto">
          <a:xfrm>
            <a:off x="95392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3,3</a:t>
            </a:r>
          </a:p>
        </p:txBody>
      </p:sp>
      <p:sp>
        <p:nvSpPr>
          <p:cNvPr id="123" name="Rectangle 75"/>
          <p:cNvSpPr>
            <a:spLocks noChangeArrowheads="1"/>
          </p:cNvSpPr>
          <p:nvPr/>
        </p:nvSpPr>
        <p:spPr bwMode="auto">
          <a:xfrm>
            <a:off x="8624886" y="5400692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1600">
                <a:ea typeface="新細明體" pitchFamily="18" charset="-120"/>
              </a:rPr>
              <a:t>Pd</a:t>
            </a:r>
            <a:r>
              <a:rPr lang="en-US" altLang="zh-TW" sz="1600" baseline="-25000">
                <a:ea typeface="新細明體" pitchFamily="18" charset="-120"/>
              </a:rPr>
              <a:t>1,3</a:t>
            </a:r>
          </a:p>
        </p:txBody>
      </p:sp>
      <p:sp>
        <p:nvSpPr>
          <p:cNvPr id="126" name="矩形 125"/>
          <p:cNvSpPr/>
          <p:nvPr/>
        </p:nvSpPr>
        <p:spPr bwMode="auto">
          <a:xfrm>
            <a:off x="2582286" y="2143116"/>
            <a:ext cx="997200" cy="997200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215" name="群組 214"/>
          <p:cNvGrpSpPr/>
          <p:nvPr/>
        </p:nvGrpSpPr>
        <p:grpSpPr>
          <a:xfrm>
            <a:off x="5868434" y="4000504"/>
            <a:ext cx="1857388" cy="1861084"/>
            <a:chOff x="4344434" y="4000504"/>
            <a:chExt cx="1857388" cy="1861084"/>
          </a:xfrm>
        </p:grpSpPr>
        <p:sp>
          <p:nvSpPr>
            <p:cNvPr id="211" name="矩形 210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2" name="矩形 211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3" name="矩形 212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4" name="矩形 213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216" name="群組 215"/>
          <p:cNvGrpSpPr/>
          <p:nvPr/>
        </p:nvGrpSpPr>
        <p:grpSpPr>
          <a:xfrm>
            <a:off x="8141198" y="1795482"/>
            <a:ext cx="1857388" cy="1861084"/>
            <a:chOff x="4344434" y="4000504"/>
            <a:chExt cx="1857388" cy="1861084"/>
          </a:xfrm>
        </p:grpSpPr>
        <p:sp>
          <p:nvSpPr>
            <p:cNvPr id="217" name="矩形 216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8" name="矩形 217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9" name="矩形 218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0" name="矩形 219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221" name="群組 220"/>
          <p:cNvGrpSpPr/>
          <p:nvPr/>
        </p:nvGrpSpPr>
        <p:grpSpPr>
          <a:xfrm>
            <a:off x="8141198" y="4000504"/>
            <a:ext cx="1857388" cy="1861084"/>
            <a:chOff x="4344434" y="4000504"/>
            <a:chExt cx="1857388" cy="1861084"/>
          </a:xfrm>
        </p:grpSpPr>
        <p:sp>
          <p:nvSpPr>
            <p:cNvPr id="222" name="矩形 221"/>
            <p:cNvSpPr/>
            <p:nvPr/>
          </p:nvSpPr>
          <p:spPr bwMode="auto">
            <a:xfrm>
              <a:off x="4344434" y="4000504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5286380" y="4007132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4" name="矩形 223"/>
            <p:cNvSpPr/>
            <p:nvPr/>
          </p:nvSpPr>
          <p:spPr bwMode="auto">
            <a:xfrm>
              <a:off x="4345476" y="4929198"/>
              <a:ext cx="9468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5" name="矩形 224"/>
            <p:cNvSpPr/>
            <p:nvPr/>
          </p:nvSpPr>
          <p:spPr bwMode="auto">
            <a:xfrm>
              <a:off x="5287422" y="4935826"/>
              <a:ext cx="914400" cy="925762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sp>
        <p:nvSpPr>
          <p:cNvPr id="109" name="Line 61"/>
          <p:cNvSpPr>
            <a:spLocks noChangeShapeType="1"/>
          </p:cNvSpPr>
          <p:nvPr/>
        </p:nvSpPr>
        <p:spPr bwMode="auto">
          <a:xfrm>
            <a:off x="5881686" y="4105292"/>
            <a:ext cx="23622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5" name="Line 77"/>
          <p:cNvSpPr>
            <a:spLocks noChangeShapeType="1"/>
          </p:cNvSpPr>
          <p:nvPr/>
        </p:nvSpPr>
        <p:spPr bwMode="auto">
          <a:xfrm>
            <a:off x="5881686" y="4410092"/>
            <a:ext cx="2895600" cy="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60"/>
          <p:cNvSpPr>
            <a:spLocks noChangeShapeType="1"/>
          </p:cNvSpPr>
          <p:nvPr/>
        </p:nvSpPr>
        <p:spPr bwMode="auto">
          <a:xfrm>
            <a:off x="8243886" y="1819292"/>
            <a:ext cx="0" cy="22860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24" name="Line 76"/>
          <p:cNvSpPr>
            <a:spLocks noChangeShapeType="1"/>
          </p:cNvSpPr>
          <p:nvPr/>
        </p:nvSpPr>
        <p:spPr bwMode="auto">
          <a:xfrm>
            <a:off x="8777286" y="1819292"/>
            <a:ext cx="0" cy="22860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6" grpId="0" animBg="1"/>
      <p:bldP spid="109" grpId="0" animBg="1"/>
      <p:bldP spid="125" grpId="0" animBg="1"/>
      <p:bldP spid="108" grpId="0" animBg="1"/>
      <p:bldP spid="12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7408" y="260649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 // Setup the execution configuration</a:t>
            </a:r>
          </a:p>
          <a:p>
            <a:r>
              <a:rPr lang="zh-TW" altLang="en-US" sz="2400" dirty="0"/>
              <a:t>    dim3 dimBlock(16, 16);</a:t>
            </a:r>
          </a:p>
          <a:p>
            <a:r>
              <a:rPr lang="zh-TW" altLang="en-US" sz="2400" dirty="0"/>
              <a:t>    dim3 dimGrid(width/16, width/16);</a:t>
            </a:r>
          </a:p>
        </p:txBody>
      </p:sp>
      <p:sp>
        <p:nvSpPr>
          <p:cNvPr id="5" name="矩形 4"/>
          <p:cNvSpPr/>
          <p:nvPr/>
        </p:nvSpPr>
        <p:spPr>
          <a:xfrm>
            <a:off x="767408" y="1658661"/>
            <a:ext cx="9511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// Invoke kernel</a:t>
            </a:r>
          </a:p>
          <a:p>
            <a:r>
              <a:rPr lang="zh-TW" altLang="en-US" sz="2400" dirty="0"/>
              <a:t>    MatMulKernel&lt;&lt;&lt;dimGrid, dimBlock&gt;&gt;&gt;(Md, Nd, Pd, width);</a:t>
            </a:r>
          </a:p>
        </p:txBody>
      </p:sp>
      <p:sp>
        <p:nvSpPr>
          <p:cNvPr id="6" name="矩形 5"/>
          <p:cNvSpPr/>
          <p:nvPr/>
        </p:nvSpPr>
        <p:spPr>
          <a:xfrm>
            <a:off x="767408" y="2704852"/>
            <a:ext cx="97659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__global__ void MatMulKernel(float *Md, float *Nd, float *Pd, int width)</a:t>
            </a:r>
          </a:p>
          <a:p>
            <a:r>
              <a:rPr lang="zh-TW" altLang="en-US" sz="2000" dirty="0"/>
              <a:t>{</a:t>
            </a:r>
          </a:p>
          <a:p>
            <a:r>
              <a:rPr lang="zh-TW" altLang="en-US" sz="2000" dirty="0"/>
              <a:t>    // Thread row and column within matrix</a:t>
            </a:r>
          </a:p>
          <a:p>
            <a:r>
              <a:rPr lang="zh-TW" altLang="en-US" sz="2000" dirty="0"/>
              <a:t>    int row = blockIdx.y * blockDim.y + threadIdx.y;</a:t>
            </a:r>
          </a:p>
          <a:p>
            <a:r>
              <a:rPr lang="zh-TW" altLang="en-US" sz="2000" dirty="0"/>
              <a:t>    int col = blockIdx.x * blockDim.x + threadIdx.x;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924800" y="3843338"/>
            <a:ext cx="2590800" cy="2481262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8753476" y="4697414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zh-TW" dirty="0">
              <a:solidFill>
                <a:schemeClr val="bg1"/>
              </a:solidFill>
              <a:latin typeface="Arial" charset="0"/>
              <a:ea typeface="新細明體" pitchFamily="18" charset="-12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9048329" y="5083970"/>
            <a:ext cx="45719" cy="457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C7BFE-A6DE-43C9-A1A7-471B3E2DB291}" type="slidenum">
              <a:rPr lang="en-US" altLang="zh-TW" smtClean="0"/>
              <a:pPr/>
              <a:t>103</a:t>
            </a:fld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767408" y="404665"/>
            <a:ext cx="957706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// Matrix multiplication kernel called by MatMul()</a:t>
            </a:r>
          </a:p>
          <a:p>
            <a:r>
              <a:rPr lang="zh-TW" altLang="en-US" dirty="0"/>
              <a:t>__global__ void MatMulKernel(float *Md, float *Nd, float *Pd, int width)</a:t>
            </a:r>
          </a:p>
          <a:p>
            <a:r>
              <a:rPr lang="zh-TW" altLang="en-US" dirty="0"/>
              <a:t>{</a:t>
            </a:r>
          </a:p>
          <a:p>
            <a:r>
              <a:rPr lang="zh-TW" altLang="en-US" dirty="0"/>
              <a:t>    // Thread row and column within matrix</a:t>
            </a:r>
          </a:p>
          <a:p>
            <a:r>
              <a:rPr lang="zh-TW" altLang="en-US" dirty="0"/>
              <a:t>    int row = blockIdx.y * blockDim.y + threadIdx.y;</a:t>
            </a:r>
          </a:p>
          <a:p>
            <a:r>
              <a:rPr lang="zh-TW" altLang="en-US" dirty="0"/>
              <a:t>    int col = blockIdx.x * blockDim.x + threadIdx.x;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Each thread computes one element of P</a:t>
            </a:r>
          </a:p>
          <a:p>
            <a:r>
              <a:rPr lang="zh-TW" altLang="en-US" dirty="0"/>
              <a:t>    // by accumulating results into Pvalue</a:t>
            </a:r>
          </a:p>
          <a:p>
            <a:r>
              <a:rPr lang="zh-TW" altLang="en-US" dirty="0"/>
              <a:t>    float Pvalue = 0;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Multiply M and N</a:t>
            </a:r>
          </a:p>
          <a:p>
            <a:r>
              <a:rPr lang="zh-TW" altLang="en-US" dirty="0"/>
              <a:t>    for (int k = 0; k &lt; width; ++k) {</a:t>
            </a:r>
          </a:p>
          <a:p>
            <a:r>
              <a:rPr lang="zh-TW" altLang="en-US" dirty="0"/>
              <a:t>        float Melement = *(Md + row*width + k);</a:t>
            </a:r>
          </a:p>
          <a:p>
            <a:r>
              <a:rPr lang="zh-TW" altLang="en-US" dirty="0"/>
              <a:t>        float Nelement = *(Nd + k*width + col);</a:t>
            </a:r>
          </a:p>
          <a:p>
            <a:r>
              <a:rPr lang="zh-TW" altLang="en-US" dirty="0"/>
              <a:t>        Pvalue += Melement * Nelement;</a:t>
            </a:r>
          </a:p>
          <a:p>
            <a:r>
              <a:rPr lang="zh-TW" altLang="en-US" dirty="0"/>
              <a:t>    }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    // Write Pvalue to device memory</a:t>
            </a:r>
          </a:p>
          <a:p>
            <a:r>
              <a:rPr lang="zh-TW" altLang="en-US" dirty="0"/>
              <a:t>    // Each thread writes one element</a:t>
            </a:r>
          </a:p>
          <a:p>
            <a:r>
              <a:rPr lang="zh-TW" altLang="en-US" dirty="0"/>
              <a:t>    *(Pd + row*width + col) = Pvalue;</a:t>
            </a:r>
          </a:p>
          <a:p>
            <a:r>
              <a:rPr lang="zh-TW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91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Tiled Multiply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1412777"/>
            <a:ext cx="6792824" cy="4628586"/>
          </a:xfrm>
        </p:spPr>
        <p:txBody>
          <a:bodyPr/>
          <a:lstStyle/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Break up the execution of the kernel into phases so that the data accesses in each phase is focused on one subset (tile) of Md and Nd</a:t>
            </a:r>
          </a:p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Each </a:t>
            </a:r>
            <a:r>
              <a:rPr lang="en-US" altLang="zh-TW" sz="2200" dirty="0">
                <a:solidFill>
                  <a:srgbClr val="FFCC00"/>
                </a:solidFill>
                <a:ea typeface="新細明體" pitchFamily="18" charset="-120"/>
              </a:rPr>
              <a:t>block</a:t>
            </a:r>
            <a:r>
              <a:rPr lang="en-US" altLang="zh-TW" sz="2200" dirty="0">
                <a:ea typeface="新細明體" pitchFamily="18" charset="-120"/>
              </a:rPr>
              <a:t> computes one square sub-matrix Pd</a:t>
            </a:r>
            <a:r>
              <a:rPr lang="en-US" altLang="zh-TW" sz="2200" baseline="-25000" dirty="0">
                <a:ea typeface="新細明體" pitchFamily="18" charset="-120"/>
              </a:rPr>
              <a:t>sub </a:t>
            </a:r>
            <a:r>
              <a:rPr lang="en-US" altLang="zh-TW" sz="2200" dirty="0">
                <a:ea typeface="新細明體" pitchFamily="18" charset="-120"/>
              </a:rPr>
              <a:t>of size TILE_WIDTH</a:t>
            </a:r>
            <a:endParaRPr lang="en-US" altLang="zh-TW" sz="2200" baseline="-25000" dirty="0">
              <a:ea typeface="新細明體" pitchFamily="18" charset="-120"/>
            </a:endParaRPr>
          </a:p>
          <a:p>
            <a:pPr marL="457200" indent="-457200"/>
            <a:r>
              <a:rPr lang="en-US" altLang="zh-TW" sz="2200" dirty="0">
                <a:ea typeface="新細明體" pitchFamily="18" charset="-120"/>
              </a:rPr>
              <a:t>Each </a:t>
            </a:r>
            <a:r>
              <a:rPr lang="en-US" altLang="zh-TW" sz="2200" dirty="0">
                <a:solidFill>
                  <a:srgbClr val="FF6600"/>
                </a:solidFill>
                <a:ea typeface="新細明體" pitchFamily="18" charset="-120"/>
              </a:rPr>
              <a:t>thread</a:t>
            </a:r>
            <a:r>
              <a:rPr lang="en-US" altLang="zh-TW" sz="2200" dirty="0">
                <a:ea typeface="新細明體" pitchFamily="18" charset="-120"/>
              </a:rPr>
              <a:t> computes one element of Pd</a:t>
            </a:r>
            <a:r>
              <a:rPr lang="en-US" altLang="zh-TW" sz="2200" baseline="-25000" dirty="0">
                <a:ea typeface="新細明體" pitchFamily="18" charset="-120"/>
              </a:rPr>
              <a:t>sub</a:t>
            </a:r>
          </a:p>
        </p:txBody>
      </p:sp>
      <p:sp>
        <p:nvSpPr>
          <p:cNvPr id="15363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  <a:noFill/>
        </p:spPr>
        <p:txBody>
          <a:bodyPr/>
          <a:lstStyle/>
          <a:p>
            <a:fld id="{90DD0208-06EB-423D-8D3F-686709C6E97B}" type="slidenum">
              <a:rPr lang="en-US" altLang="zh-TW">
                <a:ea typeface="新細明體" pitchFamily="18" charset="-120"/>
              </a:rPr>
              <a:pPr/>
              <a:t>104</a:t>
            </a:fld>
            <a:endParaRPr lang="en-US" altLang="zh-TW">
              <a:ea typeface="新細明體" pitchFamily="18" charset="-120"/>
            </a:endParaRPr>
          </a:p>
        </p:txBody>
      </p:sp>
      <p:sp>
        <p:nvSpPr>
          <p:cNvPr id="15368" name="Text Box 5"/>
          <p:cNvSpPr txBox="1">
            <a:spLocks noChangeArrowheads="1"/>
          </p:cNvSpPr>
          <p:nvPr/>
        </p:nvSpPr>
        <p:spPr bwMode="auto">
          <a:xfrm>
            <a:off x="5424470" y="3784622"/>
            <a:ext cx="2438400" cy="2486025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Md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69" name="Text Box 6"/>
          <p:cNvSpPr txBox="1">
            <a:spLocks noChangeArrowheads="1"/>
          </p:cNvSpPr>
          <p:nvPr/>
        </p:nvSpPr>
        <p:spPr bwMode="auto">
          <a:xfrm>
            <a:off x="6262670" y="4670446"/>
            <a:ext cx="820738" cy="795338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70" name="Text Box 7"/>
          <p:cNvSpPr txBox="1">
            <a:spLocks noChangeArrowheads="1"/>
          </p:cNvSpPr>
          <p:nvPr/>
        </p:nvSpPr>
        <p:spPr bwMode="auto">
          <a:xfrm>
            <a:off x="7939070" y="1317646"/>
            <a:ext cx="2590800" cy="2438400"/>
          </a:xfrm>
          <a:prstGeom prst="rect">
            <a:avLst/>
          </a:prstGeom>
          <a:solidFill>
            <a:srgbClr val="99FF66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Nd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1" name="Text Box 8"/>
          <p:cNvSpPr txBox="1">
            <a:spLocks noChangeArrowheads="1"/>
          </p:cNvSpPr>
          <p:nvPr/>
        </p:nvSpPr>
        <p:spPr bwMode="auto">
          <a:xfrm>
            <a:off x="8777270" y="2155847"/>
            <a:ext cx="814388" cy="881063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72" name="Text Box 9"/>
          <p:cNvSpPr txBox="1">
            <a:spLocks noChangeArrowheads="1"/>
          </p:cNvSpPr>
          <p:nvPr/>
        </p:nvSpPr>
        <p:spPr bwMode="auto">
          <a:xfrm>
            <a:off x="7939070" y="3789385"/>
            <a:ext cx="2590800" cy="2481263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Pd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3" name="Text Box 10"/>
          <p:cNvSpPr txBox="1">
            <a:spLocks noChangeArrowheads="1"/>
          </p:cNvSpPr>
          <p:nvPr/>
        </p:nvSpPr>
        <p:spPr bwMode="auto">
          <a:xfrm>
            <a:off x="8767746" y="4643460"/>
            <a:ext cx="823913" cy="8223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1200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Pd</a:t>
            </a:r>
            <a:r>
              <a:rPr lang="en-US" altLang="zh-TW" sz="1200" b="1" baseline="-25000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sub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74" name="Line 11"/>
          <p:cNvSpPr>
            <a:spLocks noChangeShapeType="1"/>
          </p:cNvSpPr>
          <p:nvPr/>
        </p:nvSpPr>
        <p:spPr bwMode="auto">
          <a:xfrm>
            <a:off x="8767745" y="3717946"/>
            <a:ext cx="0" cy="9159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5" name="Line 12"/>
          <p:cNvSpPr>
            <a:spLocks noChangeShapeType="1"/>
          </p:cNvSpPr>
          <p:nvPr/>
        </p:nvSpPr>
        <p:spPr bwMode="auto">
          <a:xfrm>
            <a:off x="9585308" y="3727471"/>
            <a:ext cx="0" cy="91440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6" name="Line 13"/>
          <p:cNvSpPr>
            <a:spLocks noChangeShapeType="1"/>
          </p:cNvSpPr>
          <p:nvPr/>
        </p:nvSpPr>
        <p:spPr bwMode="auto">
          <a:xfrm>
            <a:off x="7834295" y="4651396"/>
            <a:ext cx="933450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7" name="Line 14"/>
          <p:cNvSpPr>
            <a:spLocks noChangeShapeType="1"/>
          </p:cNvSpPr>
          <p:nvPr/>
        </p:nvSpPr>
        <p:spPr bwMode="auto">
          <a:xfrm>
            <a:off x="7834295" y="5459434"/>
            <a:ext cx="933450" cy="15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8" name="Line 16"/>
          <p:cNvSpPr>
            <a:spLocks noChangeShapeType="1"/>
          </p:cNvSpPr>
          <p:nvPr/>
        </p:nvSpPr>
        <p:spPr bwMode="auto">
          <a:xfrm>
            <a:off x="9272570" y="3695721"/>
            <a:ext cx="1588" cy="15636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9" name="Line 17"/>
          <p:cNvSpPr>
            <a:spLocks noChangeShapeType="1"/>
          </p:cNvSpPr>
          <p:nvPr/>
        </p:nvSpPr>
        <p:spPr bwMode="auto">
          <a:xfrm>
            <a:off x="9218595" y="3690960"/>
            <a:ext cx="0" cy="1560513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0" name="Line 18"/>
          <p:cNvSpPr>
            <a:spLocks noChangeShapeType="1"/>
          </p:cNvSpPr>
          <p:nvPr/>
        </p:nvSpPr>
        <p:spPr bwMode="auto">
          <a:xfrm flipH="1">
            <a:off x="6752194" y="4663614"/>
            <a:ext cx="0" cy="82232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1" name="Line 19"/>
          <p:cNvSpPr>
            <a:spLocks noChangeShapeType="1"/>
          </p:cNvSpPr>
          <p:nvPr/>
        </p:nvSpPr>
        <p:spPr bwMode="auto">
          <a:xfrm flipV="1">
            <a:off x="8767746" y="2688420"/>
            <a:ext cx="817563" cy="1588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2" name="Line 20"/>
          <p:cNvSpPr>
            <a:spLocks noChangeShapeType="1"/>
          </p:cNvSpPr>
          <p:nvPr/>
        </p:nvSpPr>
        <p:spPr bwMode="auto">
          <a:xfrm>
            <a:off x="10301271" y="3779859"/>
            <a:ext cx="4763" cy="254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3" name="Line 21"/>
          <p:cNvSpPr>
            <a:spLocks noChangeShapeType="1"/>
          </p:cNvSpPr>
          <p:nvPr/>
        </p:nvSpPr>
        <p:spPr bwMode="auto">
          <a:xfrm rot="16200000" flipH="1" flipV="1">
            <a:off x="9196370" y="4860946"/>
            <a:ext cx="0" cy="2667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4" name="Line 22"/>
          <p:cNvSpPr>
            <a:spLocks noChangeShapeType="1"/>
          </p:cNvSpPr>
          <p:nvPr/>
        </p:nvSpPr>
        <p:spPr bwMode="auto">
          <a:xfrm>
            <a:off x="9704370" y="4640285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5" name="Line 23"/>
          <p:cNvSpPr>
            <a:spLocks noChangeShapeType="1"/>
          </p:cNvSpPr>
          <p:nvPr/>
        </p:nvSpPr>
        <p:spPr bwMode="auto">
          <a:xfrm rot="16200000">
            <a:off x="9170970" y="5178447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86" name="Text Box 24"/>
          <p:cNvSpPr txBox="1">
            <a:spLocks noChangeArrowheads="1"/>
          </p:cNvSpPr>
          <p:nvPr/>
        </p:nvSpPr>
        <p:spPr bwMode="auto">
          <a:xfrm>
            <a:off x="8800663" y="5664222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</a:p>
        </p:txBody>
      </p:sp>
      <p:sp>
        <p:nvSpPr>
          <p:cNvPr id="15387" name="Text Box 25"/>
          <p:cNvSpPr txBox="1">
            <a:spLocks noChangeArrowheads="1"/>
          </p:cNvSpPr>
          <p:nvPr/>
        </p:nvSpPr>
        <p:spPr bwMode="auto">
          <a:xfrm>
            <a:off x="8967375" y="5988072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88" name="Text Box 26"/>
          <p:cNvSpPr txBox="1">
            <a:spLocks noChangeArrowheads="1"/>
          </p:cNvSpPr>
          <p:nvPr/>
        </p:nvSpPr>
        <p:spPr bwMode="auto">
          <a:xfrm>
            <a:off x="6797262" y="5999185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89" name="Line 27"/>
          <p:cNvSpPr>
            <a:spLocks noChangeShapeType="1"/>
          </p:cNvSpPr>
          <p:nvPr/>
        </p:nvSpPr>
        <p:spPr bwMode="auto">
          <a:xfrm rot="16200000">
            <a:off x="6672245" y="5175272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0" name="Text Box 28"/>
          <p:cNvSpPr txBox="1">
            <a:spLocks noChangeArrowheads="1"/>
          </p:cNvSpPr>
          <p:nvPr/>
        </p:nvSpPr>
        <p:spPr bwMode="auto">
          <a:xfrm>
            <a:off x="6487675" y="5661047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91" name="Line 29"/>
          <p:cNvSpPr>
            <a:spLocks noChangeShapeType="1"/>
          </p:cNvSpPr>
          <p:nvPr/>
        </p:nvSpPr>
        <p:spPr bwMode="auto">
          <a:xfrm rot="16200000">
            <a:off x="5832458" y="5176860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2" name="Text Box 30"/>
          <p:cNvSpPr txBox="1">
            <a:spLocks noChangeArrowheads="1"/>
          </p:cNvSpPr>
          <p:nvPr/>
        </p:nvSpPr>
        <p:spPr bwMode="auto">
          <a:xfrm>
            <a:off x="5649475" y="5661047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393" name="Line 31"/>
          <p:cNvSpPr>
            <a:spLocks noChangeShapeType="1"/>
          </p:cNvSpPr>
          <p:nvPr/>
        </p:nvSpPr>
        <p:spPr bwMode="auto">
          <a:xfrm>
            <a:off x="9637695" y="2198710"/>
            <a:ext cx="6350" cy="8223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4" name="Line 32"/>
          <p:cNvSpPr>
            <a:spLocks noChangeShapeType="1"/>
          </p:cNvSpPr>
          <p:nvPr/>
        </p:nvSpPr>
        <p:spPr bwMode="auto">
          <a:xfrm>
            <a:off x="9632933" y="1357335"/>
            <a:ext cx="6350" cy="823913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5" name="Text Box 34"/>
          <p:cNvSpPr txBox="1">
            <a:spLocks noChangeArrowheads="1"/>
          </p:cNvSpPr>
          <p:nvPr/>
        </p:nvSpPr>
        <p:spPr bwMode="auto">
          <a:xfrm>
            <a:off x="9218596" y="5259410"/>
            <a:ext cx="55563" cy="53975"/>
          </a:xfrm>
          <a:prstGeom prst="rect">
            <a:avLst/>
          </a:prstGeom>
          <a:solidFill>
            <a:srgbClr val="FF66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en-US" altLang="zh-TW" sz="1200">
              <a:latin typeface="Times New Roman" pitchFamily="18" charset="0"/>
              <a:ea typeface="新細明體" pitchFamily="18" charset="-120"/>
            </a:endParaRPr>
          </a:p>
          <a:p>
            <a:endParaRPr lang="en-US" altLang="zh-TW" sz="1200">
              <a:latin typeface="Times New Roman" pitchFamily="18" charset="0"/>
              <a:ea typeface="新細明體" pitchFamily="18" charset="-120"/>
            </a:endParaRPr>
          </a:p>
          <a:p>
            <a:endParaRPr lang="en-US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>
            <a:off x="7821595" y="5259409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7" name="Line 36"/>
          <p:cNvSpPr>
            <a:spLocks noChangeShapeType="1"/>
          </p:cNvSpPr>
          <p:nvPr/>
        </p:nvSpPr>
        <p:spPr bwMode="auto">
          <a:xfrm>
            <a:off x="7821595" y="5313384"/>
            <a:ext cx="137953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8" name="Line 37"/>
          <p:cNvSpPr>
            <a:spLocks noChangeShapeType="1"/>
          </p:cNvSpPr>
          <p:nvPr/>
        </p:nvSpPr>
        <p:spPr bwMode="auto">
          <a:xfrm rot="16200000">
            <a:off x="6635734" y="4978421"/>
            <a:ext cx="4763" cy="24272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99" name="Line 38"/>
          <p:cNvSpPr>
            <a:spLocks noChangeShapeType="1"/>
          </p:cNvSpPr>
          <p:nvPr/>
        </p:nvSpPr>
        <p:spPr bwMode="auto">
          <a:xfrm rot="10800000" flipH="1">
            <a:off x="10298096" y="1317646"/>
            <a:ext cx="3175" cy="24130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0" name="Rectangle 39"/>
          <p:cNvSpPr>
            <a:spLocks noChangeArrowheads="1"/>
          </p:cNvSpPr>
          <p:nvPr/>
        </p:nvSpPr>
        <p:spPr bwMode="auto">
          <a:xfrm>
            <a:off x="5472096" y="5657872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1" name="Rectangle 40"/>
          <p:cNvSpPr>
            <a:spLocks noChangeArrowheads="1"/>
          </p:cNvSpPr>
          <p:nvPr/>
        </p:nvSpPr>
        <p:spPr bwMode="auto">
          <a:xfrm>
            <a:off x="7759684" y="4649810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2" name="Rectangle 41"/>
          <p:cNvSpPr>
            <a:spLocks noChangeArrowheads="1"/>
          </p:cNvSpPr>
          <p:nvPr/>
        </p:nvSpPr>
        <p:spPr bwMode="auto">
          <a:xfrm>
            <a:off x="9528159" y="1857397"/>
            <a:ext cx="1825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15403" name="Line 42"/>
          <p:cNvSpPr>
            <a:spLocks noChangeShapeType="1"/>
          </p:cNvSpPr>
          <p:nvPr/>
        </p:nvSpPr>
        <p:spPr bwMode="auto">
          <a:xfrm>
            <a:off x="8764571" y="1260496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4" name="Line 43"/>
          <p:cNvSpPr>
            <a:spLocks noChangeShapeType="1"/>
          </p:cNvSpPr>
          <p:nvPr/>
        </p:nvSpPr>
        <p:spPr bwMode="auto">
          <a:xfrm>
            <a:off x="7905733" y="714356"/>
            <a:ext cx="2541588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05" name="Text Box 44"/>
          <p:cNvSpPr txBox="1">
            <a:spLocks noChangeArrowheads="1"/>
          </p:cNvSpPr>
          <p:nvPr/>
        </p:nvSpPr>
        <p:spPr bwMode="auto">
          <a:xfrm>
            <a:off x="8913030" y="93643"/>
            <a:ext cx="453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bx</a:t>
            </a:r>
          </a:p>
        </p:txBody>
      </p:sp>
      <p:sp>
        <p:nvSpPr>
          <p:cNvPr id="15406" name="Text Box 45"/>
          <p:cNvSpPr txBox="1">
            <a:spLocks noChangeArrowheads="1"/>
          </p:cNvSpPr>
          <p:nvPr/>
        </p:nvSpPr>
        <p:spPr bwMode="auto">
          <a:xfrm>
            <a:off x="9034783" y="657246"/>
            <a:ext cx="389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tx</a:t>
            </a:r>
          </a:p>
        </p:txBody>
      </p:sp>
      <p:sp>
        <p:nvSpPr>
          <p:cNvPr id="15407" name="Text Box 46"/>
          <p:cNvSpPr txBox="1">
            <a:spLocks noChangeArrowheads="1"/>
          </p:cNvSpPr>
          <p:nvPr/>
        </p:nvSpPr>
        <p:spPr bwMode="auto">
          <a:xfrm>
            <a:off x="86439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0</a:t>
            </a:r>
          </a:p>
        </p:txBody>
      </p:sp>
      <p:sp>
        <p:nvSpPr>
          <p:cNvPr id="15408" name="Text Box 47"/>
          <p:cNvSpPr txBox="1">
            <a:spLocks noChangeArrowheads="1"/>
          </p:cNvSpPr>
          <p:nvPr/>
        </p:nvSpPr>
        <p:spPr bwMode="auto">
          <a:xfrm>
            <a:off x="87455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1</a:t>
            </a:r>
          </a:p>
        </p:txBody>
      </p:sp>
      <p:sp>
        <p:nvSpPr>
          <p:cNvPr id="15409" name="Text Box 48"/>
          <p:cNvSpPr txBox="1">
            <a:spLocks noChangeArrowheads="1"/>
          </p:cNvSpPr>
          <p:nvPr/>
        </p:nvSpPr>
        <p:spPr bwMode="auto">
          <a:xfrm>
            <a:off x="9009046" y="912834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TILE_WIDTH-1</a:t>
            </a:r>
          </a:p>
        </p:txBody>
      </p:sp>
      <p:sp>
        <p:nvSpPr>
          <p:cNvPr id="15410" name="Text Box 49"/>
          <p:cNvSpPr txBox="1">
            <a:spLocks noChangeArrowheads="1"/>
          </p:cNvSpPr>
          <p:nvPr/>
        </p:nvSpPr>
        <p:spPr bwMode="auto">
          <a:xfrm>
            <a:off x="8847120" y="91442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6600"/>
                </a:solidFill>
                <a:latin typeface="Arial" charset="0"/>
                <a:ea typeface="新細明體" pitchFamily="18" charset="-120"/>
              </a:rPr>
              <a:t>2</a:t>
            </a:r>
          </a:p>
        </p:txBody>
      </p:sp>
      <p:sp>
        <p:nvSpPr>
          <p:cNvPr id="15411" name="Line 50"/>
          <p:cNvSpPr>
            <a:spLocks noChangeShapeType="1"/>
          </p:cNvSpPr>
          <p:nvPr/>
        </p:nvSpPr>
        <p:spPr bwMode="auto">
          <a:xfrm>
            <a:off x="87772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2" name="Line 51"/>
          <p:cNvSpPr>
            <a:spLocks noChangeShapeType="1"/>
          </p:cNvSpPr>
          <p:nvPr/>
        </p:nvSpPr>
        <p:spPr bwMode="auto">
          <a:xfrm>
            <a:off x="95773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3" name="Line 52"/>
          <p:cNvSpPr>
            <a:spLocks noChangeShapeType="1"/>
          </p:cNvSpPr>
          <p:nvPr/>
        </p:nvSpPr>
        <p:spPr bwMode="auto">
          <a:xfrm>
            <a:off x="79263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4" name="Line 53"/>
          <p:cNvSpPr>
            <a:spLocks noChangeShapeType="1"/>
          </p:cNvSpPr>
          <p:nvPr/>
        </p:nvSpPr>
        <p:spPr bwMode="auto">
          <a:xfrm>
            <a:off x="95900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5" name="Line 54"/>
          <p:cNvSpPr>
            <a:spLocks noChangeShapeType="1"/>
          </p:cNvSpPr>
          <p:nvPr/>
        </p:nvSpPr>
        <p:spPr bwMode="auto">
          <a:xfrm>
            <a:off x="104409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16" name="Text Box 55"/>
          <p:cNvSpPr txBox="1">
            <a:spLocks noChangeArrowheads="1"/>
          </p:cNvSpPr>
          <p:nvPr/>
        </p:nvSpPr>
        <p:spPr bwMode="auto">
          <a:xfrm>
            <a:off x="81994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0</a:t>
            </a:r>
          </a:p>
        </p:txBody>
      </p:sp>
      <p:sp>
        <p:nvSpPr>
          <p:cNvPr id="15417" name="Text Box 56"/>
          <p:cNvSpPr txBox="1">
            <a:spLocks noChangeArrowheads="1"/>
          </p:cNvSpPr>
          <p:nvPr/>
        </p:nvSpPr>
        <p:spPr bwMode="auto">
          <a:xfrm>
            <a:off x="89995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1</a:t>
            </a:r>
          </a:p>
        </p:txBody>
      </p:sp>
      <p:sp>
        <p:nvSpPr>
          <p:cNvPr id="15418" name="Text Box 57"/>
          <p:cNvSpPr txBox="1">
            <a:spLocks noChangeArrowheads="1"/>
          </p:cNvSpPr>
          <p:nvPr/>
        </p:nvSpPr>
        <p:spPr bwMode="auto">
          <a:xfrm>
            <a:off x="9850420" y="369868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>
                <a:solidFill>
                  <a:srgbClr val="FFCC00"/>
                </a:solidFill>
                <a:latin typeface="Arial" charset="0"/>
                <a:ea typeface="新細明體" pitchFamily="18" charset="-120"/>
              </a:rPr>
              <a:t>2</a:t>
            </a:r>
          </a:p>
        </p:txBody>
      </p:sp>
      <p:sp>
        <p:nvSpPr>
          <p:cNvPr id="15437" name="Line 77"/>
          <p:cNvSpPr>
            <a:spLocks noChangeShapeType="1"/>
          </p:cNvSpPr>
          <p:nvPr/>
        </p:nvSpPr>
        <p:spPr bwMode="auto">
          <a:xfrm>
            <a:off x="8751870" y="611169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39" name="Line 79"/>
          <p:cNvSpPr>
            <a:spLocks noChangeShapeType="1"/>
          </p:cNvSpPr>
          <p:nvPr/>
        </p:nvSpPr>
        <p:spPr bwMode="auto">
          <a:xfrm>
            <a:off x="88534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0" name="Line 80"/>
          <p:cNvSpPr>
            <a:spLocks noChangeShapeType="1"/>
          </p:cNvSpPr>
          <p:nvPr/>
        </p:nvSpPr>
        <p:spPr bwMode="auto">
          <a:xfrm>
            <a:off x="89296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1" name="Line 81"/>
          <p:cNvSpPr>
            <a:spLocks noChangeShapeType="1"/>
          </p:cNvSpPr>
          <p:nvPr/>
        </p:nvSpPr>
        <p:spPr bwMode="auto">
          <a:xfrm>
            <a:off x="90185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2" name="Line 82"/>
          <p:cNvSpPr>
            <a:spLocks noChangeShapeType="1"/>
          </p:cNvSpPr>
          <p:nvPr/>
        </p:nvSpPr>
        <p:spPr bwMode="auto">
          <a:xfrm>
            <a:off x="9501170" y="116207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445" name="Text Box 85"/>
          <p:cNvSpPr txBox="1">
            <a:spLocks noChangeArrowheads="1"/>
          </p:cNvSpPr>
          <p:nvPr/>
        </p:nvSpPr>
        <p:spPr bwMode="auto">
          <a:xfrm rot="16200000">
            <a:off x="9388038" y="1692898"/>
            <a:ext cx="743793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</a:p>
        </p:txBody>
      </p:sp>
      <p:sp>
        <p:nvSpPr>
          <p:cNvPr id="15446" name="Text Box 86"/>
          <p:cNvSpPr txBox="1">
            <a:spLocks noChangeArrowheads="1"/>
          </p:cNvSpPr>
          <p:nvPr/>
        </p:nvSpPr>
        <p:spPr bwMode="auto">
          <a:xfrm rot="16200000">
            <a:off x="9527738" y="2406092"/>
            <a:ext cx="743793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  <a:p>
            <a:pPr algn="ctr"/>
            <a:endParaRPr lang="en-US" altLang="zh-TW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7" name="Text Box 87"/>
          <p:cNvSpPr txBox="1">
            <a:spLocks noChangeArrowheads="1"/>
          </p:cNvSpPr>
          <p:nvPr/>
        </p:nvSpPr>
        <p:spPr bwMode="auto">
          <a:xfrm rot="16200000">
            <a:off x="9421001" y="4969498"/>
            <a:ext cx="820738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TILE_WIDTHE</a:t>
            </a:r>
            <a:endParaRPr lang="en-US" altLang="zh-TW" sz="900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8" name="Text Box 88"/>
          <p:cNvSpPr txBox="1">
            <a:spLocks noChangeArrowheads="1"/>
          </p:cNvSpPr>
          <p:nvPr/>
        </p:nvSpPr>
        <p:spPr bwMode="auto">
          <a:xfrm rot="16200000">
            <a:off x="9964325" y="4928223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49" name="Text Box 89"/>
          <p:cNvSpPr txBox="1">
            <a:spLocks noChangeArrowheads="1"/>
          </p:cNvSpPr>
          <p:nvPr/>
        </p:nvSpPr>
        <p:spPr bwMode="auto">
          <a:xfrm rot="16200000">
            <a:off x="9935750" y="2137398"/>
            <a:ext cx="410369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TW" sz="900" b="1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WIDTH</a:t>
            </a:r>
            <a:endParaRPr lang="en-US" altLang="zh-TW" sz="900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5450" name="Text Box 90"/>
          <p:cNvSpPr txBox="1">
            <a:spLocks noChangeArrowheads="1"/>
          </p:cNvSpPr>
          <p:nvPr/>
        </p:nvSpPr>
        <p:spPr bwMode="auto">
          <a:xfrm>
            <a:off x="5424470" y="4670446"/>
            <a:ext cx="820738" cy="795338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1" name="Text Box 91"/>
          <p:cNvSpPr txBox="1">
            <a:spLocks noChangeArrowheads="1"/>
          </p:cNvSpPr>
          <p:nvPr/>
        </p:nvSpPr>
        <p:spPr bwMode="auto">
          <a:xfrm>
            <a:off x="8777270" y="1317647"/>
            <a:ext cx="814388" cy="881063"/>
          </a:xfrm>
          <a:prstGeom prst="rect">
            <a:avLst/>
          </a:prstGeom>
          <a:solidFill>
            <a:srgbClr val="00008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2" name="Text Box 33"/>
          <p:cNvSpPr txBox="1">
            <a:spLocks noChangeArrowheads="1"/>
          </p:cNvSpPr>
          <p:nvPr/>
        </p:nvSpPr>
        <p:spPr bwMode="auto">
          <a:xfrm>
            <a:off x="5424470" y="5203847"/>
            <a:ext cx="2400300" cy="111125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453" name="Text Box 15"/>
          <p:cNvSpPr txBox="1">
            <a:spLocks noChangeArrowheads="1"/>
          </p:cNvSpPr>
          <p:nvPr/>
        </p:nvSpPr>
        <p:spPr bwMode="auto">
          <a:xfrm>
            <a:off x="9234470" y="1317646"/>
            <a:ext cx="76200" cy="2438400"/>
          </a:xfrm>
          <a:prstGeom prst="rect">
            <a:avLst/>
          </a:prstGeom>
          <a:solidFill>
            <a:srgbClr val="FFCC00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lIns="0" tIns="91440" rIns="0" bIns="0"/>
          <a:lstStyle/>
          <a:p>
            <a:endParaRPr lang="zh-TW" altLang="zh-TW">
              <a:latin typeface="Arial" charset="0"/>
              <a:ea typeface="新細明體" pitchFamily="18" charset="-120"/>
            </a:endParaRPr>
          </a:p>
        </p:txBody>
      </p:sp>
      <p:sp>
        <p:nvSpPr>
          <p:cNvPr id="15367" name="Rectangle 58"/>
          <p:cNvSpPr>
            <a:spLocks noChangeArrowheads="1"/>
          </p:cNvSpPr>
          <p:nvPr/>
        </p:nvSpPr>
        <p:spPr bwMode="auto">
          <a:xfrm rot="-5400000">
            <a:off x="5545138" y="6675438"/>
            <a:ext cx="1825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ea typeface="新細明體" pitchFamily="18" charset="-120"/>
            </a:endParaRPr>
          </a:p>
        </p:txBody>
      </p:sp>
      <p:sp>
        <p:nvSpPr>
          <p:cNvPr id="94" name="Line 39"/>
          <p:cNvSpPr>
            <a:spLocks noChangeShapeType="1"/>
          </p:cNvSpPr>
          <p:nvPr/>
        </p:nvSpPr>
        <p:spPr bwMode="auto">
          <a:xfrm rot="16200000">
            <a:off x="4956176" y="5081087"/>
            <a:ext cx="822325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5" name="Line 40"/>
          <p:cNvSpPr>
            <a:spLocks noChangeShapeType="1"/>
          </p:cNvSpPr>
          <p:nvPr/>
        </p:nvSpPr>
        <p:spPr bwMode="auto">
          <a:xfrm rot="16200000">
            <a:off x="2977563" y="5043732"/>
            <a:ext cx="2541587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none" w="lg" len="med"/>
            <a:tailEnd type="none" w="lg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96" name="Text Box 41"/>
          <p:cNvSpPr txBox="1">
            <a:spLocks noChangeArrowheads="1"/>
          </p:cNvSpPr>
          <p:nvPr/>
        </p:nvSpPr>
        <p:spPr bwMode="auto">
          <a:xfrm>
            <a:off x="3537156" y="4881013"/>
            <a:ext cx="420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by</a:t>
            </a:r>
          </a:p>
        </p:txBody>
      </p:sp>
      <p:sp>
        <p:nvSpPr>
          <p:cNvPr id="97" name="Text Box 42"/>
          <p:cNvSpPr txBox="1">
            <a:spLocks noChangeArrowheads="1"/>
          </p:cNvSpPr>
          <p:nvPr/>
        </p:nvSpPr>
        <p:spPr bwMode="auto">
          <a:xfrm>
            <a:off x="4587868" y="4887411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6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ty</a:t>
            </a:r>
          </a:p>
        </p:txBody>
      </p:sp>
      <p:sp>
        <p:nvSpPr>
          <p:cNvPr id="98" name="Text Box 43"/>
          <p:cNvSpPr txBox="1">
            <a:spLocks noChangeArrowheads="1"/>
          </p:cNvSpPr>
          <p:nvPr/>
        </p:nvSpPr>
        <p:spPr bwMode="auto">
          <a:xfrm>
            <a:off x="5041900" y="4836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99" name="Text Box 44"/>
          <p:cNvSpPr txBox="1">
            <a:spLocks noChangeArrowheads="1"/>
          </p:cNvSpPr>
          <p:nvPr/>
        </p:nvSpPr>
        <p:spPr bwMode="auto">
          <a:xfrm>
            <a:off x="5041900" y="4709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100" name="Line 45"/>
          <p:cNvSpPr>
            <a:spLocks noChangeShapeType="1"/>
          </p:cNvSpPr>
          <p:nvPr/>
        </p:nvSpPr>
        <p:spPr bwMode="auto">
          <a:xfrm rot="16200000">
            <a:off x="5321301" y="49255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1" name="Line 46"/>
          <p:cNvSpPr>
            <a:spLocks noChangeShapeType="1"/>
          </p:cNvSpPr>
          <p:nvPr/>
        </p:nvSpPr>
        <p:spPr bwMode="auto">
          <a:xfrm rot="16200000">
            <a:off x="5321301" y="48239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2" name="Text Box 47"/>
          <p:cNvSpPr txBox="1">
            <a:spLocks noChangeArrowheads="1"/>
          </p:cNvSpPr>
          <p:nvPr/>
        </p:nvSpPr>
        <p:spPr bwMode="auto">
          <a:xfrm>
            <a:off x="5029200" y="4582611"/>
            <a:ext cx="2349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103" name="Line 48"/>
          <p:cNvSpPr>
            <a:spLocks noChangeShapeType="1"/>
          </p:cNvSpPr>
          <p:nvPr/>
        </p:nvSpPr>
        <p:spPr bwMode="auto">
          <a:xfrm rot="16200000">
            <a:off x="5321301" y="47223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4" name="Text Box 49"/>
          <p:cNvSpPr txBox="1">
            <a:spLocks noChangeArrowheads="1"/>
          </p:cNvSpPr>
          <p:nvPr/>
        </p:nvSpPr>
        <p:spPr bwMode="auto">
          <a:xfrm>
            <a:off x="4220497" y="5419478"/>
            <a:ext cx="1235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6600"/>
                </a:solidFill>
                <a:latin typeface="Arial" charset="0"/>
                <a:ea typeface="新細明體" pitchFamily="18" charset="-120"/>
                <a:cs typeface="Arial" charset="0"/>
              </a:rPr>
              <a:t>TILE_WIDTH-1</a:t>
            </a:r>
          </a:p>
        </p:txBody>
      </p:sp>
      <p:sp>
        <p:nvSpPr>
          <p:cNvPr id="105" name="Line 50"/>
          <p:cNvSpPr>
            <a:spLocks noChangeShapeType="1"/>
          </p:cNvSpPr>
          <p:nvPr/>
        </p:nvSpPr>
        <p:spPr bwMode="auto">
          <a:xfrm rot="16200000">
            <a:off x="5318126" y="5352549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6" name="Line 51"/>
          <p:cNvSpPr>
            <a:spLocks noChangeShapeType="1"/>
          </p:cNvSpPr>
          <p:nvPr/>
        </p:nvSpPr>
        <p:spPr bwMode="auto">
          <a:xfrm rot="16200000">
            <a:off x="4197557" y="62621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7" name="Line 52"/>
          <p:cNvSpPr>
            <a:spLocks noChangeShapeType="1"/>
          </p:cNvSpPr>
          <p:nvPr/>
        </p:nvSpPr>
        <p:spPr bwMode="auto">
          <a:xfrm rot="16200000">
            <a:off x="4184857" y="54239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8" name="Line 53"/>
          <p:cNvSpPr>
            <a:spLocks noChangeShapeType="1"/>
          </p:cNvSpPr>
          <p:nvPr/>
        </p:nvSpPr>
        <p:spPr bwMode="auto">
          <a:xfrm rot="16200000">
            <a:off x="4197557" y="4598438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09" name="Text Box 54"/>
          <p:cNvSpPr txBox="1">
            <a:spLocks noChangeArrowheads="1"/>
          </p:cNvSpPr>
          <p:nvPr/>
        </p:nvSpPr>
        <p:spPr bwMode="auto">
          <a:xfrm>
            <a:off x="3924506" y="57668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2</a:t>
            </a:r>
          </a:p>
        </p:txBody>
      </p:sp>
      <p:sp>
        <p:nvSpPr>
          <p:cNvPr id="110" name="Text Box 55"/>
          <p:cNvSpPr txBox="1">
            <a:spLocks noChangeArrowheads="1"/>
          </p:cNvSpPr>
          <p:nvPr/>
        </p:nvSpPr>
        <p:spPr bwMode="auto">
          <a:xfrm>
            <a:off x="3924506" y="49667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1</a:t>
            </a:r>
          </a:p>
        </p:txBody>
      </p:sp>
      <p:sp>
        <p:nvSpPr>
          <p:cNvPr id="111" name="Text Box 56"/>
          <p:cNvSpPr txBox="1">
            <a:spLocks noChangeArrowheads="1"/>
          </p:cNvSpPr>
          <p:nvPr/>
        </p:nvSpPr>
        <p:spPr bwMode="auto">
          <a:xfrm>
            <a:off x="3924506" y="4115839"/>
            <a:ext cx="234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200" b="1" dirty="0">
                <a:solidFill>
                  <a:srgbClr val="FFCC00"/>
                </a:solidFill>
                <a:latin typeface="Arial" charset="0"/>
                <a:ea typeface="新細明體" pitchFamily="18" charset="-120"/>
                <a:cs typeface="Arial" charset="0"/>
              </a:rPr>
              <a:t>0</a:t>
            </a:r>
          </a:p>
        </p:txBody>
      </p:sp>
      <p:sp>
        <p:nvSpPr>
          <p:cNvPr id="112" name="Line 58"/>
          <p:cNvSpPr>
            <a:spLocks noChangeShapeType="1"/>
          </p:cNvSpPr>
          <p:nvPr/>
        </p:nvSpPr>
        <p:spPr bwMode="auto">
          <a:xfrm rot="16200000">
            <a:off x="4212305" y="3732790"/>
            <a:ext cx="0" cy="92075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3" name="Line 63"/>
          <p:cNvSpPr>
            <a:spLocks noChangeShapeType="1"/>
          </p:cNvSpPr>
          <p:nvPr/>
        </p:nvSpPr>
        <p:spPr bwMode="auto">
          <a:xfrm rot="16200000">
            <a:off x="5321301" y="4633412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4" name="Line 64"/>
          <p:cNvSpPr>
            <a:spLocks noChangeShapeType="1"/>
          </p:cNvSpPr>
          <p:nvPr/>
        </p:nvSpPr>
        <p:spPr bwMode="auto">
          <a:xfrm rot="16200000">
            <a:off x="5318126" y="5428749"/>
            <a:ext cx="0" cy="92075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16" name="Line 92"/>
          <p:cNvSpPr>
            <a:spLocks noChangeShapeType="1"/>
          </p:cNvSpPr>
          <p:nvPr/>
        </p:nvSpPr>
        <p:spPr bwMode="auto">
          <a:xfrm>
            <a:off x="7950702" y="2209804"/>
            <a:ext cx="80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7" name="Line 93"/>
          <p:cNvSpPr>
            <a:spLocks noChangeShapeType="1"/>
          </p:cNvSpPr>
          <p:nvPr/>
        </p:nvSpPr>
        <p:spPr bwMode="auto">
          <a:xfrm>
            <a:off x="8699450" y="1308656"/>
            <a:ext cx="0" cy="86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8" name="Text Box 94"/>
          <p:cNvSpPr txBox="1">
            <a:spLocks noChangeArrowheads="1"/>
          </p:cNvSpPr>
          <p:nvPr/>
        </p:nvSpPr>
        <p:spPr bwMode="auto">
          <a:xfrm>
            <a:off x="8242250" y="1537257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m</a:t>
            </a:r>
          </a:p>
        </p:txBody>
      </p:sp>
      <p:sp>
        <p:nvSpPr>
          <p:cNvPr id="119" name="Text Box 97"/>
          <p:cNvSpPr txBox="1">
            <a:spLocks noChangeArrowheads="1"/>
          </p:cNvSpPr>
          <p:nvPr/>
        </p:nvSpPr>
        <p:spPr bwMode="auto">
          <a:xfrm>
            <a:off x="8113731" y="2179780"/>
            <a:ext cx="5100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bx</a:t>
            </a:r>
          </a:p>
        </p:txBody>
      </p:sp>
      <p:sp>
        <p:nvSpPr>
          <p:cNvPr id="120" name="Text Box 96"/>
          <p:cNvSpPr txBox="1">
            <a:spLocks noChangeArrowheads="1"/>
          </p:cNvSpPr>
          <p:nvPr/>
        </p:nvSpPr>
        <p:spPr bwMode="auto">
          <a:xfrm>
            <a:off x="8804780" y="2196125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k</a:t>
            </a:r>
          </a:p>
        </p:txBody>
      </p:sp>
      <p:sp>
        <p:nvSpPr>
          <p:cNvPr id="121" name="Line 95"/>
          <p:cNvSpPr>
            <a:spLocks noChangeShapeType="1"/>
          </p:cNvSpPr>
          <p:nvPr/>
        </p:nvSpPr>
        <p:spPr bwMode="auto">
          <a:xfrm>
            <a:off x="9128078" y="2201302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>
            <a:off x="6264754" y="3794264"/>
            <a:ext cx="0" cy="84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3" name="Text Box 99"/>
          <p:cNvSpPr txBox="1">
            <a:spLocks noChangeArrowheads="1"/>
          </p:cNvSpPr>
          <p:nvPr/>
        </p:nvSpPr>
        <p:spPr bwMode="auto">
          <a:xfrm>
            <a:off x="6288636" y="3953084"/>
            <a:ext cx="5084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by</a:t>
            </a:r>
          </a:p>
        </p:txBody>
      </p:sp>
      <p:sp>
        <p:nvSpPr>
          <p:cNvPr id="124" name="Line 102"/>
          <p:cNvSpPr>
            <a:spLocks noChangeShapeType="1"/>
          </p:cNvSpPr>
          <p:nvPr/>
        </p:nvSpPr>
        <p:spPr bwMode="auto">
          <a:xfrm>
            <a:off x="5439806" y="4592708"/>
            <a:ext cx="80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5" name="Text Box 103"/>
          <p:cNvSpPr txBox="1">
            <a:spLocks noChangeArrowheads="1"/>
          </p:cNvSpPr>
          <p:nvPr/>
        </p:nvSpPr>
        <p:spPr bwMode="auto">
          <a:xfrm>
            <a:off x="5616087" y="4165120"/>
            <a:ext cx="4395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m</a:t>
            </a:r>
          </a:p>
        </p:txBody>
      </p:sp>
      <p:sp>
        <p:nvSpPr>
          <p:cNvPr id="126" name="Line 100"/>
          <p:cNvSpPr>
            <a:spLocks noChangeShapeType="1"/>
          </p:cNvSpPr>
          <p:nvPr/>
        </p:nvSpPr>
        <p:spPr bwMode="auto">
          <a:xfrm>
            <a:off x="6268490" y="505882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7" name="Text Box 96"/>
          <p:cNvSpPr txBox="1">
            <a:spLocks noChangeArrowheads="1"/>
          </p:cNvSpPr>
          <p:nvPr/>
        </p:nvSpPr>
        <p:spPr bwMode="auto">
          <a:xfrm>
            <a:off x="6341996" y="4625017"/>
            <a:ext cx="340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95400" y="288458"/>
            <a:ext cx="10657184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// Matrix multiplication kernel called by MatMul()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MatMulKernel(float *Md, float *Nd, float *Pd, int width)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Block row and column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blockRow = blockIdx.y;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blockCol = blockIdx.x;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Each block computes one sub-matrix Psub of P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float *Pd_sub = GetSubMatrix(Pd, blockRow, blockCol, width);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Thread row and column within sub-matrix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row = threadIdx.y;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col = threadIdx.x;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Each thread computes one element of Psub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by accumulating results into Pvalue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float Pvalue = 0;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5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106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95400" y="260649"/>
            <a:ext cx="964907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// Loop over all the sub-matrices of M and N that are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// required to compute Psub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for (int m = 0; m &lt; (width / TILE_WIDTH); ++m)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// Get sub-matrix Msub of M </a:t>
            </a:r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and N</a:t>
            </a:r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float *Md_sub = GetSubMatrix(Md, blockRow, m,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float *Nd_sub = GetSubMatrix(Nd, m, blockCol,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// Multiply Msub and Nsub together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for (int k = 0; k &lt; TILE_WIDTH; ++k)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float Melement = GetElement(Md_sub, row, k,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float Nelement = GetElement(Nd_sub, k, col, width);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Pvalue += Melement * Nelement;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/</a:t>
            </a:r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Synchronize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// Write Psub to device memory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// Each thread writes one element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SetElement(Pd_sub, row, col, width, Pvalue);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36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Performance Comparison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251314" cy="4628586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Dotum" panose="020B0600000101010101" pitchFamily="34" charset="-127"/>
                <a:ea typeface="Dotum" panose="020B0600000101010101" pitchFamily="34" charset="-127"/>
              </a:rPr>
              <a:t>Multiple Block Multiplication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WIDTH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memory (2 for M and N memory access)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WIDTH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 (2 for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and add)</a:t>
            </a:r>
          </a:p>
          <a:p>
            <a:pPr lvl="1"/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load:operation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=1:1</a:t>
            </a:r>
          </a:p>
          <a:p>
            <a:r>
              <a:rPr lang="en-US" altLang="zh-TW" sz="2800" dirty="0">
                <a:latin typeface="Dotum" panose="020B0600000101010101" pitchFamily="34" charset="-127"/>
                <a:ea typeface="Dotum" panose="020B0600000101010101" pitchFamily="34" charset="-127"/>
              </a:rPr>
              <a:t>Tiled Algorithm with </a:t>
            </a:r>
            <a:r>
              <a:rPr lang="en-US" altLang="zh-TW" sz="2800" b="1" dirty="0">
                <a:latin typeface="Dotum" panose="020B0600000101010101" pitchFamily="34" charset="-127"/>
                <a:ea typeface="Dotum" panose="020B0600000101010101" pitchFamily="34" charset="-127"/>
              </a:rPr>
              <a:t>shared</a:t>
            </a:r>
            <a:r>
              <a:rPr lang="en-US" altLang="zh-TW" sz="2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800" b="1" dirty="0">
                <a:latin typeface="Dotum" panose="020B0600000101010101" pitchFamily="34" charset="-127"/>
                <a:ea typeface="Dotum" panose="020B0600000101010101" pitchFamily="34" charset="-127"/>
              </a:rPr>
              <a:t>memory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tile: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4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*2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memory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tile: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4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*2*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</a:t>
            </a:r>
          </a:p>
          <a:p>
            <a:pPr lvl="1">
              <a:buNone/>
            </a:pP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   Because each tile has 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400" b="1" baseline="30000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threads →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2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load from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global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memory</a:t>
            </a:r>
          </a:p>
          <a:p>
            <a:pPr lvl="1"/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Each thread: 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2*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mul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/add operation</a:t>
            </a:r>
          </a:p>
          <a:p>
            <a:pPr lvl="1"/>
            <a:r>
              <a:rPr lang="en-US" altLang="zh-TW" sz="2400" b="1" dirty="0" err="1">
                <a:latin typeface="Dotum" panose="020B0600000101010101" pitchFamily="34" charset="-127"/>
                <a:ea typeface="Dotum" panose="020B0600000101010101" pitchFamily="34" charset="-127"/>
              </a:rPr>
              <a:t>load:operation</a:t>
            </a:r>
            <a:r>
              <a:rPr lang="en-US" altLang="zh-TW" sz="2400" b="1" dirty="0">
                <a:latin typeface="Dotum" panose="020B0600000101010101" pitchFamily="34" charset="-127"/>
                <a:ea typeface="Dotum" panose="020B0600000101010101" pitchFamily="34" charset="-127"/>
              </a:rPr>
              <a:t>=1:</a:t>
            </a:r>
            <a:r>
              <a:rPr lang="en-US" altLang="zh-TW" sz="2000" b="1" dirty="0">
                <a:latin typeface="Dotum" panose="020B0600000101010101" pitchFamily="34" charset="-127"/>
                <a:ea typeface="Dotum" panose="020B0600000101010101" pitchFamily="34" charset="-127"/>
              </a:rPr>
              <a:t>TILE_WIDTH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107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Invoke Tiled CUDA 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2400" dirty="0"/>
              <a:t>    size_t size = width * width * sizeof(float);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</a:t>
            </a:r>
            <a:r>
              <a:rPr lang="en-US" altLang="zh-TW" sz="2400" dirty="0">
                <a:solidFill>
                  <a:srgbClr val="FFFF00"/>
                </a:solidFill>
              </a:rPr>
              <a:t>size_t </a:t>
            </a:r>
            <a:r>
              <a:rPr lang="en-US" altLang="zh-TW" sz="2400" dirty="0" err="1">
                <a:solidFill>
                  <a:srgbClr val="FFFF00"/>
                </a:solidFill>
              </a:rPr>
              <a:t>shared_size</a:t>
            </a:r>
            <a:r>
              <a:rPr lang="en-US" altLang="zh-TW" sz="2400" dirty="0">
                <a:solidFill>
                  <a:srgbClr val="FFFF00"/>
                </a:solidFill>
              </a:rPr>
              <a:t> = TILE_WIDTH * TILE_WIDTH * sizeof(float) * 2;</a:t>
            </a:r>
          </a:p>
          <a:p>
            <a:pPr>
              <a:buNone/>
            </a:pPr>
            <a:r>
              <a:rPr lang="en-US" altLang="zh-TW" sz="2400" dirty="0"/>
              <a:t>    float *Md, *Nd, *Pd;</a:t>
            </a:r>
          </a:p>
          <a:p>
            <a:pPr>
              <a:buNone/>
            </a:pPr>
            <a:endParaRPr lang="en-US" altLang="zh-TW" sz="2400" dirty="0"/>
          </a:p>
          <a:p>
            <a:pPr>
              <a:buNone/>
            </a:pPr>
            <a:r>
              <a:rPr lang="en-US" altLang="zh-TW" sz="2400" dirty="0"/>
              <a:t>    // Setup the execution configuration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</a:t>
            </a:r>
            <a:r>
              <a:rPr lang="en-US" altLang="zh-TW" sz="2400" dirty="0">
                <a:solidFill>
                  <a:srgbClr val="FFFF00"/>
                </a:solidFill>
              </a:rPr>
              <a:t>dim3 dimGrid(width/TILE_WIDTH, width/TILE_WIDTH);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FF00"/>
                </a:solidFill>
              </a:rPr>
              <a:t>    dim3 dimBlock(TILE_WIDTH, TILE_WIDTH);</a:t>
            </a:r>
          </a:p>
          <a:p>
            <a:pPr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TW" sz="2400" dirty="0"/>
              <a:t>    // Invoke kernel</a:t>
            </a:r>
          </a:p>
          <a:p>
            <a:pPr>
              <a:buNone/>
            </a:pPr>
            <a:r>
              <a:rPr lang="en-US" altLang="zh-TW" sz="2400" dirty="0">
                <a:solidFill>
                  <a:srgbClr val="FFFF00"/>
                </a:solidFill>
              </a:rPr>
              <a:t>    MatMulKernel&lt;&lt;&lt;dimGrid, dimBlock, </a:t>
            </a:r>
            <a:r>
              <a:rPr lang="en-US" altLang="zh-TW" sz="2400" dirty="0" err="1">
                <a:solidFill>
                  <a:srgbClr val="FFFF00"/>
                </a:solidFill>
              </a:rPr>
              <a:t>shared_size</a:t>
            </a:r>
            <a:r>
              <a:rPr lang="en-US" altLang="zh-TW" sz="2400" dirty="0">
                <a:solidFill>
                  <a:srgbClr val="FFFF00"/>
                </a:solidFill>
              </a:rPr>
              <a:t>&gt;&gt;&gt;(Md, Nd, Pd, width);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108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Functions May be Used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7408" y="1412776"/>
            <a:ext cx="7924800" cy="492922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altLang="zh-TW" sz="1600" dirty="0"/>
              <a:t>// Get a matrix element</a:t>
            </a:r>
          </a:p>
          <a:p>
            <a:pPr>
              <a:buNone/>
            </a:pPr>
            <a:r>
              <a:rPr lang="en-US" altLang="zh-TW" sz="1600" dirty="0"/>
              <a:t>__device__ float </a:t>
            </a:r>
            <a:r>
              <a:rPr lang="en-US" altLang="zh-TW" sz="1600" dirty="0" err="1"/>
              <a:t>GetElement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row,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width)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return *(matrix + row*width +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);</a:t>
            </a:r>
          </a:p>
          <a:p>
            <a:pPr>
              <a:buNone/>
            </a:pPr>
            <a:r>
              <a:rPr lang="en-US" altLang="zh-TW" sz="1600" dirty="0"/>
              <a:t>}</a:t>
            </a:r>
          </a:p>
          <a:p>
            <a:pPr>
              <a:buNone/>
            </a:pP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// Set a matrix element</a:t>
            </a:r>
          </a:p>
          <a:p>
            <a:pPr>
              <a:buNone/>
            </a:pPr>
            <a:r>
              <a:rPr lang="en-US" altLang="zh-TW" sz="1600" dirty="0"/>
              <a:t>__device__ void </a:t>
            </a:r>
            <a:r>
              <a:rPr lang="en-US" altLang="zh-TW" sz="1600" dirty="0" err="1"/>
              <a:t>SetElement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row,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width, float value)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*(matrix + row*width +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) = value;</a:t>
            </a:r>
          </a:p>
          <a:p>
            <a:pPr>
              <a:buNone/>
            </a:pPr>
            <a:r>
              <a:rPr lang="en-US" altLang="zh-TW" sz="1600" dirty="0"/>
              <a:t>}</a:t>
            </a:r>
          </a:p>
          <a:p>
            <a:pPr>
              <a:buNone/>
            </a:pPr>
            <a:endParaRPr lang="en-US" altLang="zh-TW" sz="1600" dirty="0"/>
          </a:p>
          <a:p>
            <a:pPr>
              <a:buNone/>
            </a:pPr>
            <a:r>
              <a:rPr lang="en-US" altLang="zh-TW" sz="1600" dirty="0"/>
              <a:t>// Get the </a:t>
            </a:r>
            <a:r>
              <a:rPr lang="en-US" altLang="zh-TW" sz="1600" dirty="0" err="1"/>
              <a:t>TILE_WIDTHxTILE_WIDTH</a:t>
            </a:r>
            <a:r>
              <a:rPr lang="en-US" altLang="zh-TW" sz="1600" dirty="0"/>
              <a:t> sub-matrix </a:t>
            </a:r>
            <a:r>
              <a:rPr lang="en-US" altLang="zh-TW" sz="1600" dirty="0" err="1"/>
              <a:t>matsub</a:t>
            </a:r>
            <a:r>
              <a:rPr lang="en-US" altLang="zh-TW" sz="1600" dirty="0"/>
              <a:t> of matrix that is</a:t>
            </a:r>
          </a:p>
          <a:p>
            <a:pPr>
              <a:buNone/>
            </a:pPr>
            <a:r>
              <a:rPr lang="en-US" altLang="zh-TW" sz="1600" dirty="0"/>
              <a:t>// located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 sub-matrices to the right and row sub-matrices down</a:t>
            </a:r>
          </a:p>
          <a:p>
            <a:pPr>
              <a:buNone/>
            </a:pPr>
            <a:r>
              <a:rPr lang="en-US" altLang="zh-TW" sz="1600" dirty="0"/>
              <a:t>// from the upper-left corner of matrix</a:t>
            </a:r>
          </a:p>
          <a:p>
            <a:pPr>
              <a:buNone/>
            </a:pPr>
            <a:r>
              <a:rPr lang="en-US" altLang="zh-TW" sz="1600" dirty="0"/>
              <a:t>__device__ float *</a:t>
            </a:r>
            <a:r>
              <a:rPr lang="en-US" altLang="zh-TW" sz="1600" dirty="0" err="1"/>
              <a:t>GetSubMatrix</a:t>
            </a:r>
            <a:r>
              <a:rPr lang="en-US" altLang="zh-TW" sz="1600" dirty="0"/>
              <a:t>(float *matrix,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blockrow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col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blockwidth</a:t>
            </a:r>
            <a:r>
              <a:rPr lang="en-US" altLang="zh-TW" sz="1600" dirty="0"/>
              <a:t>)</a:t>
            </a:r>
          </a:p>
          <a:p>
            <a:pPr>
              <a:buNone/>
            </a:pPr>
            <a:r>
              <a:rPr lang="en-US" altLang="zh-TW" sz="1600" dirty="0"/>
              <a:t>{</a:t>
            </a:r>
          </a:p>
          <a:p>
            <a:pPr>
              <a:buNone/>
            </a:pPr>
            <a:r>
              <a:rPr lang="en-US" altLang="zh-TW" sz="1600" dirty="0"/>
              <a:t>    return (matrix + </a:t>
            </a:r>
            <a:r>
              <a:rPr lang="en-US" altLang="zh-TW" sz="1600" dirty="0" err="1"/>
              <a:t>blockrow</a:t>
            </a:r>
            <a:r>
              <a:rPr lang="en-US" altLang="zh-TW" sz="1600" dirty="0"/>
              <a:t>*TILE_WIDTH*width + </a:t>
            </a:r>
            <a:r>
              <a:rPr lang="en-US" altLang="zh-TW" sz="1600" dirty="0" err="1"/>
              <a:t>blockcol</a:t>
            </a:r>
            <a:r>
              <a:rPr lang="en-US" altLang="zh-TW" sz="1600" dirty="0"/>
              <a:t>*TILE_WIDTH);</a:t>
            </a:r>
          </a:p>
          <a:p>
            <a:pPr>
              <a:buNone/>
            </a:pPr>
            <a:r>
              <a:rPr lang="en-US" altLang="zh-TW" sz="1600" dirty="0"/>
              <a:t>}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109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software stack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5490674" cy="4628586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CUDA library </a:t>
            </a:r>
          </a:p>
          <a:p>
            <a:pPr lvl="1"/>
            <a:r>
              <a:rPr lang="en-US" altLang="zh-TW" sz="2400" dirty="0" smtClean="0"/>
              <a:t>Programming language  function </a:t>
            </a:r>
            <a:r>
              <a:rPr lang="en-US" altLang="zh-TW" sz="2400" dirty="0"/>
              <a:t>API </a:t>
            </a:r>
          </a:p>
          <a:p>
            <a:r>
              <a:rPr lang="en-US" altLang="zh-TW" sz="2800" dirty="0" smtClean="0"/>
              <a:t>CUDA </a:t>
            </a:r>
            <a:r>
              <a:rPr lang="en-US" altLang="zh-TW" sz="2800" dirty="0"/>
              <a:t>runtime </a:t>
            </a:r>
            <a:r>
              <a:rPr lang="en-US" altLang="zh-TW" sz="2800" dirty="0" smtClean="0"/>
              <a:t>API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High-level </a:t>
            </a:r>
            <a:r>
              <a:rPr lang="en-US" altLang="zh-TW" sz="2400" dirty="0"/>
              <a:t>API </a:t>
            </a:r>
          </a:p>
          <a:p>
            <a:r>
              <a:rPr lang="en-US" altLang="zh-TW" sz="2800" dirty="0" smtClean="0"/>
              <a:t>CUDA driver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API </a:t>
            </a:r>
            <a:endParaRPr lang="en-US" altLang="zh-TW" sz="2800" dirty="0"/>
          </a:p>
          <a:p>
            <a:pPr lvl="1"/>
            <a:r>
              <a:rPr lang="en-US" altLang="zh-TW" sz="2400" dirty="0" smtClean="0"/>
              <a:t>Low-level </a:t>
            </a:r>
            <a:r>
              <a:rPr lang="en-US" altLang="zh-TW" sz="2400" dirty="0"/>
              <a:t>API </a:t>
            </a: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769" y="1556791"/>
            <a:ext cx="5500264" cy="48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06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charset="-120"/>
              </a:rPr>
              <a:t>Tiled Matrix Multiplication Kernel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8596668" cy="540059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TW" sz="1400" dirty="0"/>
              <a:t>__global__ void </a:t>
            </a:r>
            <a:r>
              <a:rPr lang="en-US" altLang="zh-TW" sz="1400" dirty="0" err="1"/>
              <a:t>MatMulKernel</a:t>
            </a:r>
            <a:r>
              <a:rPr lang="en-US" altLang="zh-TW" sz="1400" dirty="0"/>
              <a:t>(float *</a:t>
            </a:r>
            <a:r>
              <a:rPr lang="en-US" altLang="zh-TW" sz="1400" dirty="0" err="1"/>
              <a:t>Md</a:t>
            </a:r>
            <a:r>
              <a:rPr lang="en-US" altLang="zh-TW" sz="1400" dirty="0"/>
              <a:t>, float *</a:t>
            </a:r>
            <a:r>
              <a:rPr lang="en-US" altLang="zh-TW" sz="1400" dirty="0" err="1"/>
              <a:t>Nd</a:t>
            </a:r>
            <a:r>
              <a:rPr lang="en-US" altLang="zh-TW" sz="1400" dirty="0"/>
              <a:t>, float *Pd,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width) {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blockIdx.y</a:t>
            </a:r>
            <a:r>
              <a:rPr lang="en-US" altLang="zh-TW" sz="1400" dirty="0"/>
              <a:t>;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blockIdx.x</a:t>
            </a:r>
            <a:r>
              <a:rPr lang="en-US" altLang="zh-TW" sz="1400" dirty="0"/>
              <a:t>;</a:t>
            </a:r>
          </a:p>
          <a:p>
            <a:pPr>
              <a:buNone/>
            </a:pPr>
            <a:r>
              <a:rPr lang="en-US" altLang="zh-TW" sz="1400" dirty="0"/>
              <a:t>    float *</a:t>
            </a:r>
            <a:r>
              <a:rPr lang="en-US" altLang="zh-TW" sz="1400" dirty="0" err="1"/>
              <a:t>Pd_sub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(Pd,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, width);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row = </a:t>
            </a:r>
            <a:r>
              <a:rPr lang="en-US" altLang="zh-TW" sz="1400" dirty="0" err="1"/>
              <a:t>threadIdx.y</a:t>
            </a:r>
            <a:r>
              <a:rPr lang="en-US" altLang="zh-TW" sz="1400" dirty="0"/>
              <a:t>;  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threadIdx.x</a:t>
            </a:r>
            <a:r>
              <a:rPr lang="en-US" altLang="zh-TW" sz="1400" dirty="0"/>
              <a:t>;</a:t>
            </a:r>
          </a:p>
          <a:p>
            <a:pPr>
              <a:buNone/>
            </a:pPr>
            <a:r>
              <a:rPr lang="en-US" altLang="zh-TW" sz="1400" dirty="0"/>
              <a:t>    float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 = 0;</a:t>
            </a:r>
          </a:p>
          <a:p>
            <a:pPr>
              <a:buNone/>
            </a:pPr>
            <a:r>
              <a:rPr lang="en-US" altLang="zh-TW" sz="1400" dirty="0"/>
              <a:t>    __shared__ float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[TILE_WIDTH][TILE_WIDTH];</a:t>
            </a:r>
          </a:p>
          <a:p>
            <a:pPr>
              <a:buNone/>
            </a:pPr>
            <a:r>
              <a:rPr lang="en-US" altLang="zh-TW" sz="1400" dirty="0"/>
              <a:t>    __shared__ float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[TILE_WIDTH][TILE_WIDTH];</a:t>
            </a:r>
          </a:p>
          <a:p>
            <a:pPr>
              <a:buNone/>
            </a:pPr>
            <a:r>
              <a:rPr lang="en-US" altLang="zh-TW" sz="1400" dirty="0"/>
              <a:t>    for (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m = 0; m &lt; (width / TILE_WIDTH); ++m) {</a:t>
            </a:r>
          </a:p>
          <a:p>
            <a:pPr>
              <a:buNone/>
            </a:pPr>
            <a:r>
              <a:rPr lang="en-US" altLang="zh-TW" sz="1400" dirty="0"/>
              <a:t>        float *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Md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blockRow</a:t>
            </a:r>
            <a:r>
              <a:rPr lang="en-US" altLang="zh-TW" sz="1400" dirty="0"/>
              <a:t>, m, width);</a:t>
            </a:r>
          </a:p>
          <a:p>
            <a:pPr>
              <a:buNone/>
            </a:pPr>
            <a:r>
              <a:rPr lang="en-US" altLang="zh-TW" sz="1400" dirty="0"/>
              <a:t>        float *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GetSubMatrix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Nd</a:t>
            </a:r>
            <a:r>
              <a:rPr lang="en-US" altLang="zh-TW" sz="1400" dirty="0"/>
              <a:t>, m, </a:t>
            </a:r>
            <a:r>
              <a:rPr lang="en-US" altLang="zh-TW" sz="1400" dirty="0" err="1"/>
              <a:t>blockCol</a:t>
            </a:r>
            <a:r>
              <a:rPr lang="en-US" altLang="zh-TW" sz="1400" dirty="0"/>
              <a:t>, width);</a:t>
            </a:r>
          </a:p>
          <a:p>
            <a:pPr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[row][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 = </a:t>
            </a:r>
            <a:r>
              <a:rPr lang="en-US" altLang="zh-TW" sz="1400" dirty="0" err="1"/>
              <a:t>GetElement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width); // put </a:t>
            </a:r>
            <a:r>
              <a:rPr lang="en-US" altLang="zh-TW" sz="1400" dirty="0" err="1"/>
              <a:t>Md_sub</a:t>
            </a:r>
            <a:r>
              <a:rPr lang="en-US" altLang="zh-TW" sz="1400" dirty="0"/>
              <a:t> into shared memory</a:t>
            </a:r>
          </a:p>
          <a:p>
            <a:pPr>
              <a:buNone/>
            </a:pPr>
            <a:r>
              <a:rPr lang="en-US" altLang="zh-TW" sz="1400" dirty="0"/>
              <a:t>       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[row][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 = </a:t>
            </a:r>
            <a:r>
              <a:rPr lang="en-US" altLang="zh-TW" sz="1400" dirty="0" err="1"/>
              <a:t>GetElement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width); // put </a:t>
            </a:r>
            <a:r>
              <a:rPr lang="en-US" altLang="zh-TW" sz="1400" dirty="0" err="1"/>
              <a:t>Nd_sub</a:t>
            </a:r>
            <a:r>
              <a:rPr lang="en-US" altLang="zh-TW" sz="1400" dirty="0"/>
              <a:t> into shared memory</a:t>
            </a:r>
          </a:p>
          <a:p>
            <a:pPr>
              <a:buNone/>
            </a:pPr>
            <a:r>
              <a:rPr lang="en-US" altLang="zh-TW" sz="1400" dirty="0"/>
              <a:t>        __</a:t>
            </a:r>
            <a:r>
              <a:rPr lang="en-US" altLang="zh-TW" sz="1400" dirty="0" err="1"/>
              <a:t>syncthreads</a:t>
            </a:r>
            <a:r>
              <a:rPr lang="en-US" altLang="zh-TW" sz="1400" dirty="0"/>
              <a:t>();</a:t>
            </a:r>
          </a:p>
          <a:p>
            <a:pPr>
              <a:buNone/>
            </a:pPr>
            <a:r>
              <a:rPr lang="en-US" altLang="zh-TW" sz="1400" dirty="0"/>
              <a:t>        for (</a:t>
            </a:r>
            <a:r>
              <a:rPr lang="en-US" altLang="zh-TW" sz="1400" dirty="0" err="1"/>
              <a:t>int</a:t>
            </a:r>
            <a:r>
              <a:rPr lang="en-US" altLang="zh-TW" sz="1400" dirty="0"/>
              <a:t> k = 0; k &lt; TILE_WIDTH; ++k) </a:t>
            </a:r>
          </a:p>
          <a:p>
            <a:pPr>
              <a:buNone/>
            </a:pPr>
            <a:r>
              <a:rPr lang="en-US" altLang="zh-TW" sz="1400" dirty="0"/>
              <a:t>           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 += </a:t>
            </a:r>
            <a:r>
              <a:rPr lang="en-US" altLang="zh-TW" sz="1400" dirty="0" err="1"/>
              <a:t>Mds</a:t>
            </a:r>
            <a:r>
              <a:rPr lang="en-US" altLang="zh-TW" sz="1400" dirty="0"/>
              <a:t>[row][k] * </a:t>
            </a:r>
            <a:r>
              <a:rPr lang="en-US" altLang="zh-TW" sz="1400" dirty="0" err="1"/>
              <a:t>Nds</a:t>
            </a:r>
            <a:r>
              <a:rPr lang="en-US" altLang="zh-TW" sz="1400" dirty="0"/>
              <a:t>[k][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];</a:t>
            </a:r>
          </a:p>
          <a:p>
            <a:pPr>
              <a:buNone/>
            </a:pPr>
            <a:r>
              <a:rPr lang="en-US" altLang="zh-TW" sz="1400" dirty="0"/>
              <a:t>        __</a:t>
            </a:r>
            <a:r>
              <a:rPr lang="en-US" altLang="zh-TW" sz="1400" dirty="0" err="1"/>
              <a:t>syncthreads</a:t>
            </a:r>
            <a:r>
              <a:rPr lang="en-US" altLang="zh-TW" sz="1400" dirty="0"/>
              <a:t>();</a:t>
            </a:r>
          </a:p>
          <a:p>
            <a:pPr>
              <a:buNone/>
            </a:pPr>
            <a:r>
              <a:rPr lang="en-US" altLang="zh-TW" sz="1400" dirty="0"/>
              <a:t>    }</a:t>
            </a:r>
          </a:p>
          <a:p>
            <a:pPr>
              <a:buNone/>
            </a:pPr>
            <a:r>
              <a:rPr lang="en-US" altLang="zh-TW" sz="1400" dirty="0"/>
              <a:t>    </a:t>
            </a:r>
            <a:r>
              <a:rPr lang="en-US" altLang="zh-TW" sz="1400" dirty="0" err="1"/>
              <a:t>SetElement</a:t>
            </a:r>
            <a:r>
              <a:rPr lang="en-US" altLang="zh-TW" sz="1400" dirty="0"/>
              <a:t>(</a:t>
            </a:r>
            <a:r>
              <a:rPr lang="en-US" altLang="zh-TW" sz="1400" dirty="0" err="1"/>
              <a:t>Pd_sub</a:t>
            </a:r>
            <a:r>
              <a:rPr lang="en-US" altLang="zh-TW" sz="1400" dirty="0"/>
              <a:t>, row, </a:t>
            </a:r>
            <a:r>
              <a:rPr lang="en-US" altLang="zh-TW" sz="1400" dirty="0" err="1"/>
              <a:t>col</a:t>
            </a:r>
            <a:r>
              <a:rPr lang="en-US" altLang="zh-TW" sz="1400" dirty="0"/>
              <a:t>, width, </a:t>
            </a:r>
            <a:r>
              <a:rPr lang="en-US" altLang="zh-TW" sz="1400" dirty="0" err="1"/>
              <a:t>Pvalue</a:t>
            </a:r>
            <a:r>
              <a:rPr lang="en-US" altLang="zh-TW" sz="1400" dirty="0"/>
              <a:t>);</a:t>
            </a:r>
          </a:p>
          <a:p>
            <a:pPr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110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Parallel Prefix </a:t>
            </a:r>
            <a:r>
              <a:rPr lang="en-US" altLang="zh-TW" b="1" dirty="0" smtClean="0"/>
              <a:t>Sum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all-prefix-sums operation takes a binary associative operator ⊕, and an array of n elements [a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, a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, …, a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 ], and returns the array </a:t>
            </a:r>
          </a:p>
          <a:p>
            <a:pPr marL="0" indent="0" algn="ctr">
              <a:buNone/>
            </a:pPr>
            <a:r>
              <a:rPr lang="en-US" altLang="zh-TW" sz="2800" dirty="0"/>
              <a:t>    [a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, (a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 ⊕ a</a:t>
            </a:r>
            <a:r>
              <a:rPr lang="en-US" altLang="zh-TW" sz="2800" baseline="-25000" dirty="0"/>
              <a:t>1 </a:t>
            </a:r>
            <a:r>
              <a:rPr lang="en-US" altLang="zh-TW" sz="2800" dirty="0"/>
              <a:t>), …, (a</a:t>
            </a:r>
            <a:r>
              <a:rPr lang="en-US" altLang="zh-TW" sz="2800" baseline="-25000" dirty="0"/>
              <a:t>0</a:t>
            </a:r>
            <a:r>
              <a:rPr lang="en-US" altLang="zh-TW" sz="2800" dirty="0"/>
              <a:t>  ⊕ a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 ⊕ … ⊕ a</a:t>
            </a:r>
            <a:r>
              <a:rPr lang="en-US" altLang="zh-TW" sz="2800" baseline="-25000" dirty="0"/>
              <a:t>n-1</a:t>
            </a:r>
            <a:r>
              <a:rPr lang="en-US" altLang="zh-TW" sz="2800" dirty="0"/>
              <a:t> )].</a:t>
            </a:r>
          </a:p>
          <a:p>
            <a:endParaRPr lang="en-US" altLang="zh-TW" sz="2800" dirty="0"/>
          </a:p>
          <a:p>
            <a:r>
              <a:rPr lang="en-US" altLang="zh-TW" sz="2800" dirty="0"/>
              <a:t>For example, given an array [3 1 7 0 4 1 6 3], </a:t>
            </a:r>
          </a:p>
          <a:p>
            <a:pPr marL="0" indent="0">
              <a:buNone/>
            </a:pPr>
            <a:r>
              <a:rPr lang="en-US" altLang="zh-TW" sz="2800" dirty="0"/>
              <a:t> prefix sum would return [3 4 11 11 14 16 22 25]. 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029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Sequential Scan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112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925472" y="1988840"/>
            <a:ext cx="81003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void scan( float* output, float* input, int length)  </a:t>
            </a:r>
          </a:p>
          <a:p>
            <a:r>
              <a:rPr lang="zh-TW" altLang="en-US" sz="2400" dirty="0"/>
              <a:t>{ </a:t>
            </a:r>
          </a:p>
          <a:p>
            <a:r>
              <a:rPr lang="zh-TW" altLang="en-US" sz="2400" dirty="0"/>
              <a:t>    output[0] = 0; // since this is a prescan, not a scan </a:t>
            </a:r>
          </a:p>
          <a:p>
            <a:r>
              <a:rPr lang="zh-TW" altLang="en-US" sz="2400" dirty="0"/>
              <a:t>    for(int j = 1; j &lt; length; ++j)  </a:t>
            </a:r>
          </a:p>
          <a:p>
            <a:r>
              <a:rPr lang="zh-TW" altLang="en-US" sz="2400" dirty="0"/>
              <a:t>    { </a:t>
            </a:r>
          </a:p>
          <a:p>
            <a:r>
              <a:rPr lang="zh-TW" altLang="en-US" sz="2400" dirty="0"/>
              <a:t>        output[j] = input[j-1] + output[j-1]; </a:t>
            </a:r>
          </a:p>
          <a:p>
            <a:r>
              <a:rPr lang="zh-TW" altLang="en-US" sz="2400" dirty="0"/>
              <a:t>    } </a:t>
            </a:r>
          </a:p>
          <a:p>
            <a:r>
              <a:rPr lang="zh-TW" altLang="en-US" sz="2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478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Naïve Scan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371600"/>
            <a:ext cx="8424936" cy="42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404664"/>
            <a:ext cx="8811517" cy="60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Thrust -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Containers 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thrust</a:t>
            </a:r>
            <a:r>
              <a:rPr lang="en-US" altLang="zh-TW" dirty="0"/>
              <a:t>::</a:t>
            </a:r>
            <a:r>
              <a:rPr lang="en-US" altLang="zh-TW" dirty="0" err="1"/>
              <a:t>host_vector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thrust</a:t>
            </a:r>
            <a:r>
              <a:rPr lang="en-US" altLang="zh-TW" dirty="0"/>
              <a:t>::</a:t>
            </a:r>
            <a:r>
              <a:rPr lang="en-US" altLang="zh-TW" dirty="0" err="1"/>
              <a:t>device_vector</a:t>
            </a:r>
            <a:r>
              <a:rPr lang="en-US" altLang="zh-TW" dirty="0"/>
              <a:t> </a:t>
            </a:r>
            <a:r>
              <a:rPr lang="en-US" altLang="zh-TW" dirty="0" smtClean="0"/>
              <a:t>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Algorithms </a:t>
            </a:r>
          </a:p>
          <a:p>
            <a:pPr lvl="1"/>
            <a:r>
              <a:rPr lang="en-US" altLang="zh-TW" dirty="0" smtClean="0"/>
              <a:t>thrust</a:t>
            </a:r>
            <a:r>
              <a:rPr lang="en-US" altLang="zh-TW" dirty="0"/>
              <a:t>::sort()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thrust</a:t>
            </a:r>
            <a:r>
              <a:rPr lang="en-US" altLang="zh-TW" dirty="0"/>
              <a:t>::reduce() 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smtClean="0"/>
              <a:t>thrust</a:t>
            </a:r>
            <a:r>
              <a:rPr lang="en-US" altLang="zh-TW" dirty="0"/>
              <a:t>::</a:t>
            </a:r>
            <a:r>
              <a:rPr lang="en-US" altLang="zh-TW" dirty="0" err="1"/>
              <a:t>inclusive_scan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115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76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CUDA Program Flow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12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931045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Flow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412776"/>
            <a:ext cx="9817617" cy="51729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856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45" y="1415566"/>
            <a:ext cx="9769931" cy="518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Programming Model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CUDA = serial program with parallel kernels, all in C </a:t>
            </a:r>
          </a:p>
          <a:p>
            <a:pPr lvl="1"/>
            <a:r>
              <a:rPr lang="en-US" altLang="zh-TW" sz="1800" dirty="0" smtClean="0"/>
              <a:t>Serial </a:t>
            </a:r>
            <a:r>
              <a:rPr lang="en-US" altLang="zh-TW" sz="1800" dirty="0"/>
              <a:t>C code executes in a host thread (i.e. CPU thread) </a:t>
            </a:r>
          </a:p>
          <a:p>
            <a:pPr lvl="1"/>
            <a:r>
              <a:rPr lang="en-US" altLang="zh-TW" sz="1800" dirty="0" smtClean="0"/>
              <a:t>Parallel </a:t>
            </a:r>
            <a:r>
              <a:rPr lang="en-US" altLang="zh-TW" sz="1800" dirty="0"/>
              <a:t>kernel C code executes in many devices threads </a:t>
            </a:r>
            <a:r>
              <a:rPr lang="en-US" altLang="zh-TW" sz="1800" dirty="0" smtClean="0"/>
              <a:t>across </a:t>
            </a:r>
            <a:r>
              <a:rPr lang="en-US" altLang="zh-TW" sz="1800" dirty="0"/>
              <a:t>multiple processing elements (i.e. GPU threads) </a:t>
            </a:r>
            <a:endParaRPr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140968"/>
            <a:ext cx="695570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program framework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674240"/>
              </p:ext>
            </p:extLst>
          </p:nvPr>
        </p:nvGraphicFramePr>
        <p:xfrm>
          <a:off x="4151783" y="1412875"/>
          <a:ext cx="5122391" cy="4994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9546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#include &lt;</a:t>
                      </a:r>
                      <a:r>
                        <a:rPr lang="en-US" altLang="zh-TW" dirty="0" err="1" smtClean="0"/>
                        <a:t>cuda_runtime.h</a:t>
                      </a:r>
                      <a:r>
                        <a:rPr lang="en-US" altLang="zh-TW" dirty="0" smtClean="0"/>
                        <a:t>&gt;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847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__global__ void </a:t>
                      </a:r>
                      <a:r>
                        <a:rPr lang="en-US" altLang="zh-TW" dirty="0" err="1" smtClean="0"/>
                        <a:t>my_kernel</a:t>
                      </a:r>
                      <a:r>
                        <a:rPr lang="en-US" altLang="zh-TW" dirty="0" smtClean="0"/>
                        <a:t>(…) { </a:t>
                      </a:r>
                    </a:p>
                    <a:p>
                      <a:r>
                        <a:rPr lang="en-US" altLang="zh-TW" dirty="0" smtClean="0"/>
                        <a:t>   … </a:t>
                      </a:r>
                    </a:p>
                    <a:p>
                      <a:r>
                        <a:rPr lang="en-US" altLang="zh-TW" dirty="0" smtClean="0"/>
                        <a:t>}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6258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int</a:t>
                      </a:r>
                      <a:r>
                        <a:rPr lang="en-US" altLang="zh-TW" dirty="0" smtClean="0"/>
                        <a:t> main() { </a:t>
                      </a:r>
                    </a:p>
                    <a:p>
                      <a:r>
                        <a:rPr lang="en-US" altLang="zh-TW" dirty="0" smtClean="0"/>
                        <a:t>   … </a:t>
                      </a:r>
                    </a:p>
                    <a:p>
                      <a:r>
                        <a:rPr lang="en-US" altLang="zh-TW" dirty="0" smtClean="0"/>
                        <a:t>   </a:t>
                      </a:r>
                      <a:r>
                        <a:rPr lang="en-US" altLang="zh-TW" dirty="0" err="1" smtClean="0"/>
                        <a:t>cudaMalloc</a:t>
                      </a:r>
                      <a:r>
                        <a:rPr lang="en-US" altLang="zh-TW" dirty="0" smtClean="0"/>
                        <a:t>(…) </a:t>
                      </a:r>
                    </a:p>
                    <a:p>
                      <a:r>
                        <a:rPr lang="en-US" altLang="zh-TW" dirty="0" smtClean="0"/>
                        <a:t>   </a:t>
                      </a:r>
                      <a:r>
                        <a:rPr lang="en-US" altLang="zh-TW" dirty="0" err="1" smtClean="0"/>
                        <a:t>cudaMemcpy</a:t>
                      </a:r>
                      <a:r>
                        <a:rPr lang="en-US" altLang="zh-TW" dirty="0" smtClean="0"/>
                        <a:t>(…) </a:t>
                      </a:r>
                    </a:p>
                    <a:p>
                      <a:r>
                        <a:rPr lang="en-US" altLang="zh-TW" dirty="0" smtClean="0"/>
                        <a:t>   … 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my_kernel</a:t>
                      </a:r>
                      <a:r>
                        <a:rPr lang="en-US" altLang="zh-TW" dirty="0" smtClean="0"/>
                        <a:t>&lt;&lt;&lt;</a:t>
                      </a:r>
                      <a:r>
                        <a:rPr lang="en-US" altLang="zh-TW" dirty="0" err="1" smtClean="0"/>
                        <a:t>nblock,blocksize</a:t>
                      </a:r>
                      <a:r>
                        <a:rPr lang="en-US" altLang="zh-TW" dirty="0" smtClean="0"/>
                        <a:t>&gt;&gt;&gt;(…) </a:t>
                      </a:r>
                    </a:p>
                    <a:p>
                      <a:r>
                        <a:rPr lang="en-US" altLang="zh-TW" dirty="0" smtClean="0"/>
                        <a:t>   … </a:t>
                      </a:r>
                    </a:p>
                    <a:p>
                      <a:r>
                        <a:rPr lang="en-US" altLang="zh-TW" dirty="0" smtClean="0"/>
                        <a:t>   </a:t>
                      </a:r>
                      <a:r>
                        <a:rPr lang="en-US" altLang="zh-TW" dirty="0" err="1" smtClean="0"/>
                        <a:t>cudaMemcpy</a:t>
                      </a:r>
                      <a:r>
                        <a:rPr lang="en-US" altLang="zh-TW" dirty="0" smtClean="0"/>
                        <a:t>(…) </a:t>
                      </a:r>
                    </a:p>
                    <a:p>
                      <a:r>
                        <a:rPr lang="en-US" altLang="zh-TW" dirty="0" smtClean="0"/>
                        <a:t>   … </a:t>
                      </a:r>
                    </a:p>
                    <a:p>
                      <a:r>
                        <a:rPr lang="en-US" altLang="zh-TW" dirty="0" smtClean="0"/>
                        <a:t>}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16</a:t>
            </a:fld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970297" y="2146026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GPU code </a:t>
            </a:r>
            <a:r>
              <a:rPr lang="zh-TW" altLang="en-US" sz="2400" dirty="0" smtClean="0"/>
              <a:t>(parallel</a:t>
            </a:r>
            <a:r>
              <a:rPr lang="zh-TW" altLang="en-US" sz="2400" dirty="0"/>
              <a:t>) </a:t>
            </a:r>
          </a:p>
        </p:txBody>
      </p:sp>
      <p:sp>
        <p:nvSpPr>
          <p:cNvPr id="9" name="矩形 8"/>
          <p:cNvSpPr/>
          <p:nvPr/>
        </p:nvSpPr>
        <p:spPr>
          <a:xfrm>
            <a:off x="839416" y="3717032"/>
            <a:ext cx="74772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CPU code </a:t>
            </a:r>
          </a:p>
          <a:p>
            <a:r>
              <a:rPr lang="zh-TW" altLang="en-US" sz="2400" dirty="0"/>
              <a:t>(serial or </a:t>
            </a:r>
            <a:r>
              <a:rPr lang="zh-TW" altLang="en-US" sz="2400" dirty="0" smtClean="0"/>
              <a:t>parallel </a:t>
            </a:r>
            <a:r>
              <a:rPr lang="zh-TW" altLang="en-US" sz="2400" dirty="0"/>
              <a:t>if </a:t>
            </a:r>
          </a:p>
          <a:p>
            <a:r>
              <a:rPr lang="zh-TW" altLang="en-US" sz="2400" dirty="0"/>
              <a:t>p-thread</a:t>
            </a:r>
            <a:r>
              <a:rPr lang="zh-TW" altLang="en-US" sz="2400" dirty="0" smtClean="0"/>
              <a:t>/O</a:t>
            </a:r>
            <a:r>
              <a:rPr lang="zh-TW" altLang="en-US" sz="2400" dirty="0"/>
              <a:t>penMP/T</a:t>
            </a:r>
          </a:p>
          <a:p>
            <a:r>
              <a:rPr lang="zh-TW" altLang="en-US" sz="2400" dirty="0"/>
              <a:t>BB/MPI </a:t>
            </a:r>
            <a:r>
              <a:rPr lang="zh-TW" altLang="en-US" sz="2400" dirty="0" smtClean="0"/>
              <a:t>is used</a:t>
            </a:r>
            <a:r>
              <a:rPr lang="zh-TW" altLang="en-US" sz="2400" dirty="0"/>
              <a:t>.) </a:t>
            </a:r>
          </a:p>
        </p:txBody>
      </p:sp>
    </p:spTree>
    <p:extLst>
      <p:ext uri="{BB962C8B-B14F-4D97-AF65-F5344CB8AC3E}">
        <p14:creationId xmlns:p14="http://schemas.microsoft.com/office/powerpoint/2010/main" val="2541831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= Many Concurrent Threads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One kernel is executed at a time on the device </a:t>
            </a:r>
          </a:p>
          <a:p>
            <a:r>
              <a:rPr lang="en-US" altLang="zh-TW" sz="2400" dirty="0" smtClean="0"/>
              <a:t>Many </a:t>
            </a:r>
            <a:r>
              <a:rPr lang="en-US" altLang="zh-TW" sz="2400" dirty="0"/>
              <a:t>thread execute each kernel </a:t>
            </a:r>
          </a:p>
          <a:p>
            <a:pPr lvl="1"/>
            <a:r>
              <a:rPr lang="en-US" altLang="zh-TW" sz="2000" dirty="0" smtClean="0"/>
              <a:t>Each </a:t>
            </a:r>
            <a:r>
              <a:rPr lang="en-US" altLang="zh-TW" sz="2000" dirty="0"/>
              <a:t>thread executes the same code </a:t>
            </a:r>
          </a:p>
          <a:p>
            <a:pPr lvl="1"/>
            <a:r>
              <a:rPr lang="en-US" altLang="zh-TW" sz="2000" dirty="0" smtClean="0"/>
              <a:t> </a:t>
            </a:r>
            <a:r>
              <a:rPr lang="en-US" altLang="zh-TW" sz="2000" dirty="0"/>
              <a:t>… on </a:t>
            </a:r>
            <a:r>
              <a:rPr lang="en-US" altLang="zh-TW" sz="2000" dirty="0" smtClean="0"/>
              <a:t>the </a:t>
            </a:r>
            <a:r>
              <a:rPr lang="en-US" altLang="zh-TW" sz="2000" dirty="0"/>
              <a:t>different data based on its </a:t>
            </a:r>
            <a:r>
              <a:rPr lang="en-US" altLang="zh-TW" sz="2000" dirty="0" err="1"/>
              <a:t>threadID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r>
              <a:rPr lang="en-US" altLang="zh-TW" sz="2400" dirty="0"/>
              <a:t>CUDA thread might be  </a:t>
            </a:r>
          </a:p>
          <a:p>
            <a:pPr lvl="1"/>
            <a:r>
              <a:rPr lang="en-US" altLang="zh-TW" sz="2200" dirty="0" smtClean="0"/>
              <a:t>Physical </a:t>
            </a:r>
            <a:r>
              <a:rPr lang="en-US" altLang="zh-TW" sz="2200" dirty="0"/>
              <a:t>threads </a:t>
            </a:r>
          </a:p>
          <a:p>
            <a:pPr lvl="2"/>
            <a:r>
              <a:rPr lang="en-US" altLang="zh-TW" sz="1800" dirty="0"/>
              <a:t>As on NVIDIA GPUs </a:t>
            </a:r>
          </a:p>
          <a:p>
            <a:pPr lvl="2"/>
            <a:r>
              <a:rPr lang="en-US" altLang="zh-TW" sz="1800" dirty="0"/>
              <a:t>GPU thread creation </a:t>
            </a:r>
            <a:r>
              <a:rPr lang="en-US" altLang="zh-TW" sz="1800" dirty="0" smtClean="0"/>
              <a:t>and </a:t>
            </a:r>
            <a:r>
              <a:rPr lang="en-US" altLang="zh-TW" sz="1800" dirty="0"/>
              <a:t>context switching are </a:t>
            </a:r>
            <a:r>
              <a:rPr lang="en-US" altLang="zh-TW" sz="1800" dirty="0" smtClean="0"/>
              <a:t>essentially </a:t>
            </a:r>
            <a:r>
              <a:rPr lang="en-US" altLang="zh-TW" sz="1800" dirty="0"/>
              <a:t>free </a:t>
            </a:r>
          </a:p>
          <a:p>
            <a:pPr lvl="1"/>
            <a:r>
              <a:rPr lang="en-US" altLang="zh-TW" sz="2200" dirty="0" smtClean="0"/>
              <a:t>Or </a:t>
            </a:r>
            <a:r>
              <a:rPr lang="en-US" altLang="zh-TW" sz="2200" dirty="0"/>
              <a:t>virtual threads  </a:t>
            </a:r>
          </a:p>
          <a:p>
            <a:pPr lvl="2"/>
            <a:r>
              <a:rPr lang="en-US" altLang="zh-TW" sz="1800" dirty="0"/>
              <a:t>E.g. 1 CPU core might execute multiple CUDA threads 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881823"/>
            <a:ext cx="2895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1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6210754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Threads are grouped into thread blocks </a:t>
            </a:r>
          </a:p>
          <a:p>
            <a:pPr lvl="1"/>
            <a:r>
              <a:rPr lang="en-US" altLang="zh-TW" sz="1800" dirty="0" smtClean="0"/>
              <a:t>Kernel </a:t>
            </a:r>
            <a:r>
              <a:rPr lang="en-US" altLang="zh-TW" sz="1800" dirty="0"/>
              <a:t>= gird of thread blocks </a:t>
            </a:r>
            <a:endParaRPr lang="zh-TW" altLang="en-US" sz="1800" dirty="0"/>
          </a:p>
          <a:p>
            <a:r>
              <a:rPr lang="en-US" altLang="zh-TW" sz="2000" dirty="0"/>
              <a:t>By definition, </a:t>
            </a:r>
            <a:r>
              <a:rPr lang="en-US" altLang="zh-TW" sz="2000" dirty="0">
                <a:solidFill>
                  <a:srgbClr val="FFFF00"/>
                </a:solidFill>
              </a:rPr>
              <a:t>threads in the same block may synchronized </a:t>
            </a:r>
            <a:r>
              <a:rPr lang="en-US" altLang="zh-TW" sz="2000" dirty="0" smtClean="0">
                <a:solidFill>
                  <a:srgbClr val="FFFF00"/>
                </a:solidFill>
              </a:rPr>
              <a:t>with </a:t>
            </a:r>
            <a:r>
              <a:rPr lang="en-US" altLang="zh-TW" sz="2000" dirty="0">
                <a:solidFill>
                  <a:srgbClr val="FFFF00"/>
                </a:solidFill>
              </a:rPr>
              <a:t>barriers</a:t>
            </a:r>
            <a:r>
              <a:rPr lang="en-US" altLang="zh-TW" sz="2000" dirty="0"/>
              <a:t>, but not between blocks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962" y="764704"/>
            <a:ext cx="3974256" cy="48961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72" y="3273896"/>
            <a:ext cx="7320628" cy="238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5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Mapping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9739146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Software: grid </a:t>
            </a: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en-US" altLang="zh-TW" sz="2000" dirty="0" smtClean="0"/>
              <a:t> blocks </a:t>
            </a:r>
            <a:r>
              <a:rPr lang="en-US" altLang="zh-TW" sz="2000" dirty="0" smtClean="0">
                <a:sym typeface="Wingdings" panose="05000000000000000000" pitchFamily="2" charset="2"/>
              </a:rPr>
              <a:t>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threads </a:t>
            </a:r>
          </a:p>
          <a:p>
            <a:r>
              <a:rPr lang="en-US" altLang="zh-TW" sz="2000" dirty="0" smtClean="0"/>
              <a:t>Hardware</a:t>
            </a:r>
            <a:r>
              <a:rPr lang="en-US" altLang="zh-TW" sz="2000" dirty="0"/>
              <a:t>: GPU(device)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 smtClean="0"/>
              <a:t> SM(</a:t>
            </a:r>
            <a:r>
              <a:rPr lang="en-SG" sz="2000" dirty="0" smtClean="0"/>
              <a:t>Streaming </a:t>
            </a:r>
            <a:r>
              <a:rPr lang="en-SG" sz="2000" dirty="0"/>
              <a:t>Multiprocessor</a:t>
            </a:r>
            <a:r>
              <a:rPr lang="en-US" altLang="zh-TW" sz="2000" dirty="0" smtClean="0"/>
              <a:t>)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en-US" altLang="zh-TW" sz="2000" dirty="0" smtClean="0"/>
              <a:t> SP(Streaming Processor), </a:t>
            </a:r>
            <a:r>
              <a:rPr lang="zh-TW" altLang="en-US" sz="2000" dirty="0" smtClean="0"/>
              <a:t>又稱 </a:t>
            </a:r>
            <a:r>
              <a:rPr lang="en-US" altLang="zh-TW" sz="2000" dirty="0" smtClean="0"/>
              <a:t>CUDA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core 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736916"/>
            <a:ext cx="7658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Nvidia</a:t>
            </a:r>
            <a:r>
              <a:rPr lang="en-SG" dirty="0"/>
              <a:t> Tesla P100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26578" cy="4628586"/>
          </a:xfrm>
        </p:spPr>
        <p:txBody>
          <a:bodyPr/>
          <a:lstStyle/>
          <a:p>
            <a:r>
              <a:rPr lang="zh-TW" altLang="en-US" dirty="0"/>
              <a:t>共包含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個</a:t>
            </a:r>
            <a:r>
              <a:rPr lang="en-SG" dirty="0" smtClean="0"/>
              <a:t>SM（6GPC </a:t>
            </a:r>
            <a:r>
              <a:rPr lang="en-SG" dirty="0"/>
              <a:t>x 10SM</a:t>
            </a:r>
            <a:r>
              <a:rPr lang="en-SG" dirty="0" smtClean="0"/>
              <a:t>）</a:t>
            </a:r>
          </a:p>
          <a:p>
            <a:r>
              <a:rPr lang="en-SG" dirty="0"/>
              <a:t>SM(Streaming Multiprocessor</a:t>
            </a:r>
            <a:r>
              <a:rPr lang="en-SG" dirty="0" smtClean="0"/>
              <a:t>)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/>
              <a:t>多</a:t>
            </a:r>
            <a:r>
              <a:rPr lang="zh-TW" altLang="en-US" dirty="0" smtClean="0"/>
              <a:t>個</a:t>
            </a:r>
            <a:r>
              <a:rPr lang="en-US" altLang="zh-TW" dirty="0"/>
              <a:t>SP(Streaming Processor), </a:t>
            </a:r>
            <a:r>
              <a:rPr lang="zh-TW" altLang="en-US" dirty="0"/>
              <a:t>又稱 </a:t>
            </a:r>
            <a:r>
              <a:rPr lang="en-US" altLang="zh-TW" dirty="0"/>
              <a:t>CUDA</a:t>
            </a:r>
            <a:r>
              <a:rPr lang="zh-TW" altLang="en-US" dirty="0"/>
              <a:t> </a:t>
            </a:r>
            <a:r>
              <a:rPr lang="en-US" altLang="zh-TW" dirty="0" smtClean="0"/>
              <a:t>core</a:t>
            </a:r>
          </a:p>
          <a:p>
            <a:pPr lvl="1"/>
            <a:r>
              <a:rPr lang="zh-TW" altLang="en-US" dirty="0" smtClean="0"/>
              <a:t>其他硬體资</a:t>
            </a:r>
            <a:r>
              <a:rPr lang="zh-TW" altLang="en-US" dirty="0"/>
              <a:t>源如：</a:t>
            </a:r>
            <a:r>
              <a:rPr lang="en-SG" dirty="0"/>
              <a:t>warp </a:t>
            </a:r>
            <a:r>
              <a:rPr lang="en-SG" dirty="0" err="1"/>
              <a:t>scheduler，register，shared</a:t>
            </a:r>
            <a:r>
              <a:rPr lang="en-SG" dirty="0"/>
              <a:t> memory</a:t>
            </a:r>
            <a:r>
              <a:rPr lang="zh-TW" altLang="en-US" dirty="0"/>
              <a:t>等</a:t>
            </a:r>
          </a:p>
          <a:p>
            <a:pPr lvl="1"/>
            <a:r>
              <a:rPr lang="zh-TW" altLang="en-US" dirty="0"/>
              <a:t>同一个</a:t>
            </a:r>
            <a:r>
              <a:rPr lang="en-SG" dirty="0"/>
              <a:t>block</a:t>
            </a:r>
            <a:r>
              <a:rPr lang="zh-TW" altLang="en-US" dirty="0"/>
              <a:t>中的</a:t>
            </a:r>
            <a:r>
              <a:rPr lang="en-SG" dirty="0"/>
              <a:t>warp</a:t>
            </a:r>
            <a:r>
              <a:rPr lang="zh-TW" altLang="en-US" dirty="0"/>
              <a:t>一定分配给</a:t>
            </a:r>
            <a:r>
              <a:rPr lang="zh-TW" altLang="en-US" dirty="0" smtClean="0"/>
              <a:t>同一個</a:t>
            </a:r>
            <a:r>
              <a:rPr lang="en-SG" dirty="0" smtClean="0"/>
              <a:t>SM</a:t>
            </a:r>
            <a:endParaRPr lang="en-SG" dirty="0"/>
          </a:p>
          <a:p>
            <a:pPr lvl="1"/>
            <a:r>
              <a:rPr lang="zh-TW" altLang="en-US" dirty="0" smtClean="0"/>
              <a:t>每個</a:t>
            </a:r>
            <a:r>
              <a:rPr lang="en-SG" dirty="0" smtClean="0"/>
              <a:t>SM</a:t>
            </a:r>
            <a:r>
              <a:rPr lang="zh-TW" altLang="en-US" dirty="0"/>
              <a:t>有</a:t>
            </a:r>
            <a:r>
              <a:rPr lang="zh-TW" altLang="en-US" dirty="0" smtClean="0"/>
              <a:t>自己獨立的</a:t>
            </a:r>
            <a:r>
              <a:rPr lang="en-SG" dirty="0"/>
              <a:t>local L1 cache，</a:t>
            </a:r>
            <a:r>
              <a:rPr lang="zh-TW" altLang="en-US" dirty="0"/>
              <a:t>但所有</a:t>
            </a:r>
            <a:r>
              <a:rPr lang="en-SG" dirty="0" smtClean="0"/>
              <a:t>SM</a:t>
            </a:r>
            <a:r>
              <a:rPr lang="zh-TW" altLang="en-US" dirty="0" smtClean="0"/>
              <a:t>會共用</a:t>
            </a:r>
            <a:r>
              <a:rPr lang="en-SG" dirty="0"/>
              <a:t>Device</a:t>
            </a:r>
            <a:r>
              <a:rPr lang="zh-TW" altLang="en-US" dirty="0"/>
              <a:t>的</a:t>
            </a:r>
            <a:r>
              <a:rPr lang="en-SG" dirty="0"/>
              <a:t>L2 cache</a:t>
            </a:r>
          </a:p>
          <a:p>
            <a:pPr lvl="1"/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764704"/>
            <a:ext cx="6689968" cy="38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2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Scheduling Thread Blocks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Hardware dispatches thread blocks to available processor (streaming multiprocessor)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720112"/>
            <a:ext cx="4267200" cy="31337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389" y="2720112"/>
            <a:ext cx="3829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Scheduling Thread Blocks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243202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 GPU has lots of processors (streaming multiprocessors) </a:t>
            </a:r>
          </a:p>
          <a:p>
            <a:r>
              <a:rPr lang="en-US" altLang="zh-TW" sz="2400" dirty="0"/>
              <a:t>Each processor (</a:t>
            </a:r>
            <a:r>
              <a:rPr lang="en-US" altLang="zh-TW" sz="2400" dirty="0">
                <a:solidFill>
                  <a:srgbClr val="FFFF00"/>
                </a:solidFill>
              </a:rPr>
              <a:t>streaming multiprocessors</a:t>
            </a:r>
            <a:r>
              <a:rPr lang="en-US" altLang="zh-TW" sz="2400" dirty="0"/>
              <a:t>) can execute multiple blocks concurrently </a:t>
            </a:r>
          </a:p>
          <a:p>
            <a:pPr lvl="1"/>
            <a:r>
              <a:rPr lang="en-US" altLang="zh-TW" sz="2400" dirty="0"/>
              <a:t>Programmers need to ensure that kernel launches creates enough thread blocks to keep machine busy </a:t>
            </a:r>
          </a:p>
          <a:p>
            <a:r>
              <a:rPr lang="en-US" altLang="zh-TW" sz="2400" dirty="0"/>
              <a:t>Hardware dispatches a block when resources become available, typically when a previous block completes</a:t>
            </a:r>
          </a:p>
          <a:p>
            <a:pPr lvl="1"/>
            <a:r>
              <a:rPr lang="en-US" altLang="zh-TW" sz="2400" dirty="0"/>
              <a:t>No specific order in which blocks are dispatched and executed </a:t>
            </a:r>
          </a:p>
          <a:p>
            <a:pPr lvl="1"/>
            <a:r>
              <a:rPr lang="en-US" altLang="zh-TW" sz="2400" dirty="0"/>
              <a:t>Design algorithms to be </a:t>
            </a:r>
            <a:r>
              <a:rPr lang="en-US" altLang="zh-TW" sz="2400" dirty="0">
                <a:solidFill>
                  <a:srgbClr val="FFFF00"/>
                </a:solidFill>
              </a:rPr>
              <a:t>insensitive</a:t>
            </a:r>
            <a:r>
              <a:rPr lang="en-US" altLang="zh-TW" sz="2400" dirty="0"/>
              <a:t> to block execution </a:t>
            </a:r>
            <a:r>
              <a:rPr lang="en-US" altLang="zh-TW" sz="2400" dirty="0">
                <a:solidFill>
                  <a:srgbClr val="FFFF00"/>
                </a:solidFill>
              </a:rPr>
              <a:t>order  </a:t>
            </a:r>
            <a:endParaRPr lang="zh-TW" altLang="en-US" sz="2400" dirty="0">
              <a:solidFill>
                <a:srgbClr val="FFFF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275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Automatic Scalability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5778706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Thread blocks cannot synchronize </a:t>
            </a:r>
          </a:p>
          <a:p>
            <a:pPr lvl="1"/>
            <a:r>
              <a:rPr lang="en-US" altLang="zh-TW" sz="2000" dirty="0" smtClean="0"/>
              <a:t>So </a:t>
            </a:r>
            <a:r>
              <a:rPr lang="en-US" altLang="zh-TW" sz="2000" dirty="0"/>
              <a:t>they can run in any order, concurrently or sequentially </a:t>
            </a:r>
            <a:endParaRPr lang="en-US" altLang="zh-TW" sz="2000" dirty="0" smtClean="0"/>
          </a:p>
          <a:p>
            <a:pPr lvl="1"/>
            <a:endParaRPr lang="en-US" altLang="zh-TW" sz="2000" dirty="0"/>
          </a:p>
          <a:p>
            <a:r>
              <a:rPr lang="en-US" altLang="zh-TW" sz="2400" dirty="0" smtClean="0"/>
              <a:t>This </a:t>
            </a:r>
            <a:r>
              <a:rPr lang="en-US" altLang="zh-TW" sz="2400" dirty="0"/>
              <a:t>independence gives scalability: </a:t>
            </a:r>
          </a:p>
          <a:p>
            <a:pPr lvl="1"/>
            <a:r>
              <a:rPr lang="en-US" altLang="zh-TW" sz="2000" dirty="0" smtClean="0"/>
              <a:t>A </a:t>
            </a:r>
            <a:r>
              <a:rPr lang="en-US" altLang="zh-TW" sz="2000" dirty="0"/>
              <a:t>kernel scales across any number of parallel cores 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22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258313"/>
            <a:ext cx="5230771" cy="47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Restrictions First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2717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All threads in a grid execute the same kernel function </a:t>
            </a:r>
          </a:p>
          <a:p>
            <a:r>
              <a:rPr lang="en-US" altLang="zh-TW" sz="2400" dirty="0"/>
              <a:t>A grid is organized as a 3D array of blocks (</a:t>
            </a:r>
            <a:r>
              <a:rPr lang="en-US" altLang="zh-TW" sz="2400" dirty="0" err="1">
                <a:solidFill>
                  <a:srgbClr val="FFFF00"/>
                </a:solidFill>
              </a:rPr>
              <a:t>gridDim.x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dirty="0" err="1">
                <a:solidFill>
                  <a:srgbClr val="FFFF00"/>
                </a:solidFill>
              </a:rPr>
              <a:t>gridDim.y</a:t>
            </a:r>
            <a:r>
              <a:rPr lang="en-US" altLang="zh-TW" sz="2400" dirty="0">
                <a:solidFill>
                  <a:srgbClr val="FFFF00"/>
                </a:solidFill>
              </a:rPr>
              <a:t>, </a:t>
            </a:r>
            <a:r>
              <a:rPr lang="en-US" altLang="zh-TW" sz="2400" dirty="0" err="1">
                <a:solidFill>
                  <a:srgbClr val="FFFF00"/>
                </a:solidFill>
              </a:rPr>
              <a:t>gridDim.z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Each block is organized as 3D array of threads (</a:t>
            </a:r>
            <a:r>
              <a:rPr lang="en-US" altLang="zh-TW" sz="2400" dirty="0" err="1">
                <a:solidFill>
                  <a:srgbClr val="FFFF00"/>
                </a:solidFill>
              </a:rPr>
              <a:t>blockDim.x</a:t>
            </a:r>
            <a:r>
              <a:rPr lang="en-US" altLang="zh-TW" sz="2400" dirty="0"/>
              <a:t>, </a:t>
            </a:r>
            <a:r>
              <a:rPr lang="en-US" altLang="zh-TW" sz="2400" dirty="0" err="1">
                <a:solidFill>
                  <a:srgbClr val="FFFF00"/>
                </a:solidFill>
              </a:rPr>
              <a:t>blockDim.y</a:t>
            </a:r>
            <a:r>
              <a:rPr lang="en-US" altLang="zh-TW" sz="2400" dirty="0"/>
              <a:t>, and </a:t>
            </a:r>
            <a:r>
              <a:rPr lang="en-US" altLang="zh-TW" sz="2400" dirty="0" err="1">
                <a:solidFill>
                  <a:srgbClr val="FFFF00"/>
                </a:solidFill>
              </a:rPr>
              <a:t>blockDim.z</a:t>
            </a:r>
            <a:r>
              <a:rPr lang="en-US" altLang="zh-TW" sz="2400" dirty="0"/>
              <a:t>) </a:t>
            </a:r>
          </a:p>
          <a:p>
            <a:r>
              <a:rPr lang="en-US" altLang="zh-TW" sz="2400" dirty="0"/>
              <a:t>Once a kernel is launched, its dimensions cannot change. </a:t>
            </a:r>
          </a:p>
          <a:p>
            <a:r>
              <a:rPr lang="en-US" altLang="zh-TW" sz="2400" dirty="0"/>
              <a:t>All blocks in a grid have the same dimension </a:t>
            </a:r>
          </a:p>
          <a:p>
            <a:r>
              <a:rPr lang="en-US" altLang="zh-TW" sz="2400" dirty="0" smtClean="0"/>
              <a:t>Once </a:t>
            </a:r>
            <a:r>
              <a:rPr lang="en-US" altLang="zh-TW" sz="2400" dirty="0"/>
              <a:t>assigned to the SM, the block must be fully executed by the </a:t>
            </a:r>
            <a:r>
              <a:rPr lang="en-US" altLang="zh-TW" sz="2400" dirty="0" smtClean="0"/>
              <a:t>SM.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601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group limits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maximum number of threads per block is limited </a:t>
            </a:r>
          </a:p>
          <a:p>
            <a:pPr lvl="1"/>
            <a:r>
              <a:rPr lang="en-US" altLang="zh-TW" sz="2000" dirty="0" smtClean="0"/>
              <a:t>512 </a:t>
            </a:r>
            <a:r>
              <a:rPr lang="en-US" altLang="zh-TW" sz="2000" dirty="0"/>
              <a:t>before CUDA 2.0 </a:t>
            </a:r>
          </a:p>
          <a:p>
            <a:pPr lvl="1"/>
            <a:r>
              <a:rPr lang="en-US" altLang="zh-TW" sz="2000" dirty="0" smtClean="0"/>
              <a:t>1024 </a:t>
            </a:r>
            <a:r>
              <a:rPr lang="en-US" altLang="zh-TW" sz="2000" dirty="0"/>
              <a:t>after CUDA 2.0 </a:t>
            </a:r>
          </a:p>
          <a:p>
            <a:r>
              <a:rPr lang="en-US" altLang="zh-TW" sz="2400" dirty="0" smtClean="0"/>
              <a:t>The </a:t>
            </a:r>
            <a:r>
              <a:rPr lang="en-US" altLang="zh-TW" sz="2400" dirty="0"/>
              <a:t>maximum number of blocks is limited </a:t>
            </a:r>
          </a:p>
          <a:p>
            <a:pPr lvl="1"/>
            <a:r>
              <a:rPr lang="en-US" altLang="zh-TW" sz="2000" dirty="0" smtClean="0"/>
              <a:t>65535 </a:t>
            </a:r>
            <a:r>
              <a:rPr lang="en-US" altLang="zh-TW" sz="2000" dirty="0"/>
              <a:t>before CUDA 3 </a:t>
            </a:r>
          </a:p>
          <a:p>
            <a:pPr lvl="1"/>
            <a:r>
              <a:rPr lang="en-US" altLang="zh-TW" sz="2000" dirty="0" smtClean="0"/>
              <a:t>2 </a:t>
            </a:r>
            <a:r>
              <a:rPr lang="en-US" altLang="zh-TW" sz="2000" baseline="30000" dirty="0"/>
              <a:t>31</a:t>
            </a:r>
            <a:r>
              <a:rPr lang="en-US" altLang="zh-TW" sz="2000" dirty="0"/>
              <a:t> -1 after CUDA 3 </a:t>
            </a:r>
          </a:p>
          <a:p>
            <a:r>
              <a:rPr lang="en-US" altLang="zh-TW" sz="2400" dirty="0" smtClean="0"/>
              <a:t>Total </a:t>
            </a:r>
            <a:r>
              <a:rPr lang="en-US" altLang="zh-TW" sz="2400" dirty="0"/>
              <a:t>number of threads = threads per block * </a:t>
            </a:r>
            <a:r>
              <a:rPr lang="en-US" altLang="zh-TW" sz="2400" dirty="0" smtClean="0"/>
              <a:t>number </a:t>
            </a:r>
            <a:r>
              <a:rPr lang="en-US" altLang="zh-TW" sz="2400" dirty="0"/>
              <a:t>of blocks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7104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GPU parameters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867436" y="1362118"/>
            <a:ext cx="80648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altLang="zh-TW" dirty="0"/>
              <a:t>Name:  GeForce GTX TITAN X</a:t>
            </a:r>
          </a:p>
          <a:p>
            <a:r>
              <a:rPr lang="en-SG" altLang="zh-TW" dirty="0"/>
              <a:t>Compute capability:  5.2</a:t>
            </a:r>
          </a:p>
          <a:p>
            <a:r>
              <a:rPr lang="en-SG" altLang="zh-TW" dirty="0"/>
              <a:t>Clock rate:  1076000</a:t>
            </a:r>
          </a:p>
          <a:p>
            <a:r>
              <a:rPr lang="en-SG" altLang="zh-TW" dirty="0"/>
              <a:t>Device copy overlap:  Enabled</a:t>
            </a:r>
          </a:p>
          <a:p>
            <a:r>
              <a:rPr lang="en-SG" altLang="zh-TW" dirty="0"/>
              <a:t>Kernel execution timeout :  Enabled</a:t>
            </a:r>
          </a:p>
          <a:p>
            <a:r>
              <a:rPr lang="en-SG" altLang="zh-TW" dirty="0"/>
              <a:t>   --- Memory Information for device 0 ---</a:t>
            </a:r>
          </a:p>
          <a:p>
            <a:r>
              <a:rPr lang="en-SG" altLang="zh-TW" dirty="0"/>
              <a:t>Total global mem:  12802785280</a:t>
            </a:r>
          </a:p>
          <a:p>
            <a:r>
              <a:rPr lang="en-SG" altLang="zh-TW" dirty="0"/>
              <a:t>Total constant Mem:  65536</a:t>
            </a:r>
          </a:p>
          <a:p>
            <a:r>
              <a:rPr lang="en-SG" altLang="zh-TW" dirty="0"/>
              <a:t>Max mem pitch:  2147483647</a:t>
            </a:r>
          </a:p>
          <a:p>
            <a:r>
              <a:rPr lang="en-SG" altLang="zh-TW" dirty="0"/>
              <a:t>Texture Alignment:  512</a:t>
            </a:r>
          </a:p>
          <a:p>
            <a:r>
              <a:rPr lang="en-SG" altLang="zh-TW" dirty="0"/>
              <a:t>   --- MP Information for device 0 ---</a:t>
            </a:r>
          </a:p>
          <a:p>
            <a:r>
              <a:rPr lang="en-SG" altLang="zh-TW" dirty="0"/>
              <a:t>Multiprocessor count:  24</a:t>
            </a:r>
            <a:endParaRPr lang="zh-TW" altLang="en-US" dirty="0"/>
          </a:p>
          <a:p>
            <a:r>
              <a:rPr lang="zh-TW" altLang="en-US" dirty="0"/>
              <a:t>Shared mem per mp:  49152</a:t>
            </a:r>
          </a:p>
          <a:p>
            <a:r>
              <a:rPr lang="zh-TW" altLang="en-US" dirty="0"/>
              <a:t>Registers per mp:  65536</a:t>
            </a:r>
          </a:p>
          <a:p>
            <a:r>
              <a:rPr lang="zh-TW" altLang="en-US" dirty="0"/>
              <a:t>Threads in warp:  32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threads per block:  1024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 dimensions:  (1024, 1024, 64)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grid dimensions:  (2147483647, 65535, 65535)</a:t>
            </a:r>
          </a:p>
        </p:txBody>
      </p:sp>
      <p:sp>
        <p:nvSpPr>
          <p:cNvPr id="3" name="矩形 2"/>
          <p:cNvSpPr/>
          <p:nvPr/>
        </p:nvSpPr>
        <p:spPr>
          <a:xfrm>
            <a:off x="6528048" y="1328174"/>
            <a:ext cx="52565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Name:  GeForce GTX 480</a:t>
            </a:r>
          </a:p>
          <a:p>
            <a:r>
              <a:rPr lang="zh-TW" altLang="en-US" dirty="0"/>
              <a:t>Compute capability:  2.0</a:t>
            </a:r>
          </a:p>
          <a:p>
            <a:r>
              <a:rPr lang="zh-TW" altLang="en-US" dirty="0"/>
              <a:t>Clock rate:  1401000</a:t>
            </a:r>
          </a:p>
          <a:p>
            <a:r>
              <a:rPr lang="zh-TW" altLang="en-US" dirty="0"/>
              <a:t>Device copy overlap:  Enabled</a:t>
            </a:r>
          </a:p>
          <a:p>
            <a:r>
              <a:rPr lang="zh-TW" altLang="en-US" dirty="0"/>
              <a:t>Kernel execution timeout :  Disabled</a:t>
            </a:r>
          </a:p>
          <a:p>
            <a:r>
              <a:rPr lang="zh-TW" altLang="en-US" dirty="0"/>
              <a:t>   --- Memory Information for device 1 ---</a:t>
            </a:r>
          </a:p>
          <a:p>
            <a:r>
              <a:rPr lang="zh-TW" altLang="en-US" dirty="0"/>
              <a:t>Total global mem:  1545732096</a:t>
            </a:r>
          </a:p>
          <a:p>
            <a:r>
              <a:rPr lang="zh-TW" altLang="en-US" dirty="0"/>
              <a:t>Total constant Mem:  65536</a:t>
            </a:r>
          </a:p>
          <a:p>
            <a:r>
              <a:rPr lang="zh-TW" altLang="en-US" dirty="0"/>
              <a:t>Max mem pitch:  2147483647</a:t>
            </a:r>
          </a:p>
          <a:p>
            <a:r>
              <a:rPr lang="zh-TW" altLang="en-US" dirty="0"/>
              <a:t>Texture Alignment:  512</a:t>
            </a:r>
          </a:p>
          <a:p>
            <a:r>
              <a:rPr lang="zh-TW" altLang="en-US" dirty="0"/>
              <a:t>   --- MP Information for device 1 ---</a:t>
            </a:r>
          </a:p>
          <a:p>
            <a:r>
              <a:rPr lang="zh-TW" altLang="en-US" dirty="0"/>
              <a:t>Multiprocessor count:  15</a:t>
            </a:r>
          </a:p>
          <a:p>
            <a:r>
              <a:rPr lang="zh-TW" altLang="en-US" dirty="0"/>
              <a:t>Shared mem per mp:  49152</a:t>
            </a:r>
          </a:p>
          <a:p>
            <a:r>
              <a:rPr lang="zh-TW" altLang="en-US" dirty="0"/>
              <a:t>Registers per mp:  32768</a:t>
            </a:r>
          </a:p>
          <a:p>
            <a:r>
              <a:rPr lang="zh-TW" altLang="en-US" dirty="0"/>
              <a:t>Threads in warp:  32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threads per block:  1024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thread dimensions:  (1024, 1024, 64)</a:t>
            </a:r>
          </a:p>
          <a:p>
            <a:r>
              <a:rPr lang="zh-TW" altLang="en-US" dirty="0">
                <a:solidFill>
                  <a:srgbClr val="FFFF00"/>
                </a:solidFill>
              </a:rPr>
              <a:t>Max grid dimensions:  (65535, 65535, 65535)</a:t>
            </a:r>
          </a:p>
        </p:txBody>
      </p:sp>
    </p:spTree>
    <p:extLst>
      <p:ext uri="{BB962C8B-B14F-4D97-AF65-F5344CB8AC3E}">
        <p14:creationId xmlns:p14="http://schemas.microsoft.com/office/powerpoint/2010/main" val="21371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Memory Hierarchy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26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945" y="535406"/>
            <a:ext cx="4286250" cy="8286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46" y="1319968"/>
            <a:ext cx="4543425" cy="8858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2304246"/>
            <a:ext cx="4528889" cy="41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Heterogeneous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Terminology:</a:t>
            </a:r>
          </a:p>
          <a:p>
            <a:r>
              <a:rPr lang="en-US" altLang="zh-TW" sz="2800" dirty="0"/>
              <a:t>Host: The CPU and its memory (host memory) </a:t>
            </a:r>
          </a:p>
          <a:p>
            <a:r>
              <a:rPr lang="en-US" altLang="zh-TW" sz="2800" dirty="0"/>
              <a:t>Device: The GPU and its memory (device memory)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650524"/>
            <a:ext cx="2575744" cy="24454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913" y="3650524"/>
            <a:ext cx="3351089" cy="23533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545139" y="6143353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Host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292457" y="6063734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Device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5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Heterogeneous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Host : CPU </a:t>
            </a:r>
          </a:p>
          <a:p>
            <a:r>
              <a:rPr lang="en-US" altLang="zh-TW" sz="2400" dirty="0" smtClean="0"/>
              <a:t>Device </a:t>
            </a:r>
            <a:r>
              <a:rPr lang="en-US" altLang="zh-TW" sz="2400" dirty="0"/>
              <a:t>: GPU </a:t>
            </a:r>
          </a:p>
          <a:p>
            <a:r>
              <a:rPr lang="en-US" altLang="zh-TW" sz="2400" dirty="0" smtClean="0"/>
              <a:t>Kernel </a:t>
            </a:r>
            <a:r>
              <a:rPr lang="en-US" altLang="zh-TW" sz="2400" dirty="0"/>
              <a:t>: functions executed on GPU </a:t>
            </a:r>
          </a:p>
          <a:p>
            <a:r>
              <a:rPr lang="en-US" altLang="zh-TW" sz="2400" dirty="0" smtClean="0"/>
              <a:t>Thread </a:t>
            </a:r>
            <a:r>
              <a:rPr lang="en-US" altLang="zh-TW" sz="2400" dirty="0"/>
              <a:t>: the basic execution unit </a:t>
            </a:r>
          </a:p>
          <a:p>
            <a:r>
              <a:rPr lang="en-US" altLang="zh-TW" sz="2400" dirty="0" smtClean="0"/>
              <a:t>Block </a:t>
            </a:r>
            <a:r>
              <a:rPr lang="en-US" altLang="zh-TW" sz="2400" dirty="0"/>
              <a:t>: a group of threads </a:t>
            </a:r>
          </a:p>
          <a:p>
            <a:r>
              <a:rPr lang="en-US" altLang="zh-TW" sz="2400" dirty="0" smtClean="0"/>
              <a:t>Grid </a:t>
            </a:r>
            <a:r>
              <a:rPr lang="en-US" altLang="zh-TW" sz="2400" dirty="0"/>
              <a:t>: a group of blocks 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28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371128"/>
            <a:ext cx="3888432" cy="619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Language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Autofit/>
          </a:bodyPr>
          <a:lstStyle/>
          <a:p>
            <a:r>
              <a:rPr lang="en-US" altLang="zh-TW" sz="1600" dirty="0"/>
              <a:t>Philosophy: provide minimal set of extensions necessary </a:t>
            </a:r>
          </a:p>
          <a:p>
            <a:r>
              <a:rPr lang="en-US" altLang="zh-TW" sz="1600" dirty="0" smtClean="0"/>
              <a:t>Kernel </a:t>
            </a:r>
            <a:r>
              <a:rPr lang="en-US" altLang="zh-TW" sz="1600" dirty="0"/>
              <a:t>launch </a:t>
            </a:r>
          </a:p>
          <a:p>
            <a:pPr lvl="1"/>
            <a:r>
              <a:rPr lang="en-US" altLang="zh-TW" dirty="0" err="1" smtClean="0"/>
              <a:t>kernelFunc</a:t>
            </a:r>
            <a:r>
              <a:rPr lang="en-US" altLang="zh-TW" dirty="0"/>
              <a:t>&lt;&lt;&lt; </a:t>
            </a:r>
            <a:r>
              <a:rPr lang="en-US" altLang="zh-TW" dirty="0" err="1"/>
              <a:t>nB</a:t>
            </a:r>
            <a:r>
              <a:rPr lang="en-US" altLang="zh-TW" dirty="0"/>
              <a:t>, </a:t>
            </a:r>
            <a:r>
              <a:rPr lang="en-US" altLang="zh-TW" dirty="0" err="1"/>
              <a:t>nT</a:t>
            </a:r>
            <a:r>
              <a:rPr lang="en-US" altLang="zh-TW" dirty="0"/>
              <a:t>, </a:t>
            </a:r>
            <a:r>
              <a:rPr lang="en-US" altLang="zh-TW" dirty="0" err="1"/>
              <a:t>nS</a:t>
            </a:r>
            <a:r>
              <a:rPr lang="en-US" altLang="zh-TW" dirty="0"/>
              <a:t>, Sid &gt;&gt;&gt;(…); // </a:t>
            </a:r>
            <a:r>
              <a:rPr lang="en-US" altLang="zh-TW" dirty="0" err="1"/>
              <a:t>nS</a:t>
            </a:r>
            <a:r>
              <a:rPr lang="en-US" altLang="zh-TW" dirty="0"/>
              <a:t> and Sid are optional </a:t>
            </a:r>
          </a:p>
          <a:p>
            <a:pPr lvl="2"/>
            <a:r>
              <a:rPr lang="en-US" altLang="zh-TW" dirty="0" err="1" smtClean="0"/>
              <a:t>nB</a:t>
            </a:r>
            <a:r>
              <a:rPr lang="zh-TW" altLang="en-US" dirty="0"/>
              <a:t>：</a:t>
            </a:r>
            <a:r>
              <a:rPr lang="en-US" altLang="zh-TW" dirty="0"/>
              <a:t>number of blocks per grid (grid size) </a:t>
            </a:r>
          </a:p>
          <a:p>
            <a:pPr lvl="2"/>
            <a:r>
              <a:rPr lang="en-US" altLang="zh-TW" dirty="0" err="1" smtClean="0"/>
              <a:t>nT</a:t>
            </a:r>
            <a:r>
              <a:rPr lang="zh-TW" altLang="en-US" dirty="0"/>
              <a:t>：</a:t>
            </a:r>
            <a:r>
              <a:rPr lang="en-US" altLang="zh-TW" dirty="0"/>
              <a:t>number of threads per block (block size) </a:t>
            </a:r>
          </a:p>
          <a:p>
            <a:pPr lvl="2"/>
            <a:r>
              <a:rPr lang="en-US" altLang="zh-TW" dirty="0" err="1" smtClean="0"/>
              <a:t>nS</a:t>
            </a:r>
            <a:r>
              <a:rPr lang="zh-TW" altLang="en-US" dirty="0"/>
              <a:t>：</a:t>
            </a:r>
            <a:r>
              <a:rPr lang="en-US" altLang="zh-TW" dirty="0"/>
              <a:t>shared memory size (in bytes) </a:t>
            </a:r>
          </a:p>
          <a:p>
            <a:pPr lvl="2"/>
            <a:r>
              <a:rPr lang="en-US" altLang="zh-TW" dirty="0" smtClean="0"/>
              <a:t>Sid</a:t>
            </a:r>
            <a:r>
              <a:rPr lang="zh-TW" altLang="en-US" dirty="0"/>
              <a:t>： </a:t>
            </a:r>
            <a:r>
              <a:rPr lang="en-US" altLang="zh-TW" dirty="0"/>
              <a:t>stream ID,  default is 0 </a:t>
            </a:r>
          </a:p>
          <a:p>
            <a:r>
              <a:rPr lang="en-US" altLang="zh-TW" sz="1600" dirty="0" smtClean="0"/>
              <a:t>Build-in </a:t>
            </a:r>
            <a:r>
              <a:rPr lang="en-US" altLang="zh-TW" sz="1600" dirty="0"/>
              <a:t>device variables </a:t>
            </a:r>
          </a:p>
          <a:p>
            <a:pPr lvl="1"/>
            <a:r>
              <a:rPr lang="en-US" altLang="zh-TW" dirty="0" err="1">
                <a:solidFill>
                  <a:srgbClr val="FFFF00"/>
                </a:solidFill>
              </a:rPr>
              <a:t>threadIdx</a:t>
            </a:r>
            <a:r>
              <a:rPr lang="en-US" altLang="zh-TW" dirty="0">
                <a:solidFill>
                  <a:srgbClr val="FFFF00"/>
                </a:solidFill>
              </a:rPr>
              <a:t>; </a:t>
            </a:r>
            <a:r>
              <a:rPr lang="en-US" altLang="zh-TW" dirty="0" err="1">
                <a:solidFill>
                  <a:srgbClr val="FFFF00"/>
                </a:solidFill>
              </a:rPr>
              <a:t>blockIdx</a:t>
            </a:r>
            <a:r>
              <a:rPr lang="en-US" altLang="zh-TW" dirty="0">
                <a:solidFill>
                  <a:srgbClr val="FFFF00"/>
                </a:solidFill>
              </a:rPr>
              <a:t>;  </a:t>
            </a:r>
            <a:r>
              <a:rPr lang="en-US" altLang="zh-TW" dirty="0" err="1">
                <a:solidFill>
                  <a:srgbClr val="FFFF00"/>
                </a:solidFill>
              </a:rPr>
              <a:t>blockDim</a:t>
            </a:r>
            <a:r>
              <a:rPr lang="en-US" altLang="zh-TW" dirty="0">
                <a:solidFill>
                  <a:srgbClr val="FFFF00"/>
                </a:solidFill>
              </a:rPr>
              <a:t>;  </a:t>
            </a:r>
            <a:r>
              <a:rPr lang="en-US" altLang="zh-TW" dirty="0" err="1">
                <a:solidFill>
                  <a:srgbClr val="FFFF00"/>
                </a:solidFill>
              </a:rPr>
              <a:t>gridDim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TW" sz="1600" dirty="0" smtClean="0"/>
              <a:t>Intrinsic </a:t>
            </a:r>
            <a:r>
              <a:rPr lang="en-US" altLang="zh-TW" sz="1600" dirty="0"/>
              <a:t>functions that expose operations in kernel code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</a:t>
            </a:r>
            <a:r>
              <a:rPr lang="en-US" altLang="zh-TW" dirty="0" err="1">
                <a:solidFill>
                  <a:srgbClr val="FFFF00"/>
                </a:solidFill>
              </a:rPr>
              <a:t>syncthreads</a:t>
            </a:r>
            <a:r>
              <a:rPr lang="en-US" altLang="zh-TW" dirty="0">
                <a:solidFill>
                  <a:srgbClr val="FFFF00"/>
                </a:solidFill>
              </a:rPr>
              <a:t>();</a:t>
            </a:r>
            <a:r>
              <a:rPr lang="en-US" altLang="zh-TW" dirty="0"/>
              <a:t> </a:t>
            </a:r>
          </a:p>
          <a:p>
            <a:r>
              <a:rPr lang="en-US" altLang="zh-TW" sz="1600" dirty="0" smtClean="0"/>
              <a:t>Declaration </a:t>
            </a:r>
            <a:r>
              <a:rPr lang="en-US" altLang="zh-TW" sz="1600" dirty="0"/>
              <a:t>specifier to indicate where things live 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__</a:t>
            </a:r>
            <a:r>
              <a:rPr lang="en-US" altLang="zh-TW" dirty="0">
                <a:solidFill>
                  <a:srgbClr val="FFFF00"/>
                </a:solidFill>
              </a:rPr>
              <a:t>global__ </a:t>
            </a:r>
            <a:r>
              <a:rPr lang="en-US" altLang="zh-TW" dirty="0"/>
              <a:t>void </a:t>
            </a:r>
            <a:r>
              <a:rPr lang="en-US" altLang="zh-TW" dirty="0" err="1"/>
              <a:t>KernelFunc</a:t>
            </a:r>
            <a:r>
              <a:rPr lang="en-US" altLang="zh-TW" dirty="0"/>
              <a:t>(…);      // kernel function, run on device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__device__</a:t>
            </a:r>
            <a:r>
              <a:rPr lang="en-US" altLang="zh-TW" dirty="0"/>
              <a:t> void </a:t>
            </a:r>
            <a:r>
              <a:rPr lang="en-US" altLang="zh-TW" dirty="0" err="1"/>
              <a:t>GlobalVar</a:t>
            </a:r>
            <a:r>
              <a:rPr lang="en-US" altLang="zh-TW" dirty="0"/>
              <a:t>;              // variable in device memory 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__shared__</a:t>
            </a:r>
            <a:r>
              <a:rPr lang="en-US" altLang="zh-TW" dirty="0"/>
              <a:t> void </a:t>
            </a:r>
            <a:r>
              <a:rPr lang="en-US" altLang="zh-TW" dirty="0" err="1"/>
              <a:t>SharedVar</a:t>
            </a:r>
            <a:r>
              <a:rPr lang="en-US" altLang="zh-TW" dirty="0"/>
              <a:t>;            // variable in per-block shared memory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438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SM(Streaming </a:t>
            </a:r>
            <a:r>
              <a:rPr lang="en-SG" dirty="0" smtClean="0"/>
              <a:t>Multiprocessor</a:t>
            </a:r>
            <a:r>
              <a:rPr lang="en-US" altLang="zh-TW" dirty="0" smtClean="0"/>
              <a:t>)</a:t>
            </a: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98586" cy="4628586"/>
          </a:xfrm>
        </p:spPr>
        <p:txBody>
          <a:bodyPr/>
          <a:lstStyle/>
          <a:p>
            <a:r>
              <a:rPr lang="zh-TW" altLang="en-US" dirty="0" smtClean="0"/>
              <a:t>每個</a:t>
            </a:r>
            <a:r>
              <a:rPr lang="en-SG" dirty="0" smtClean="0"/>
              <a:t>SM</a:t>
            </a:r>
            <a:r>
              <a:rPr lang="zh-TW" altLang="en-US" dirty="0"/>
              <a:t>有自己</a:t>
            </a:r>
            <a:r>
              <a:rPr lang="zh-TW" altLang="en-US" dirty="0" smtClean="0"/>
              <a:t>的內部结構，如下圖所示</a:t>
            </a:r>
            <a:r>
              <a:rPr lang="en-SG" dirty="0"/>
              <a:t>GP100（Nvidia Tesla P100）</a:t>
            </a:r>
            <a:r>
              <a:rPr lang="zh-TW" altLang="en-US" dirty="0"/>
              <a:t>中的</a:t>
            </a:r>
            <a:r>
              <a:rPr lang="en-SG" dirty="0" smtClean="0"/>
              <a:t>SM</a:t>
            </a:r>
            <a:r>
              <a:rPr lang="zh-TW" altLang="en-US" dirty="0"/>
              <a:t>內部</a:t>
            </a:r>
            <a:r>
              <a:rPr lang="zh-TW" altLang="en-US" dirty="0" smtClean="0"/>
              <a:t>结</a:t>
            </a:r>
            <a:r>
              <a:rPr lang="zh-TW" altLang="en-US" dirty="0"/>
              <a:t>構</a:t>
            </a:r>
            <a:r>
              <a:rPr lang="zh-TW" altLang="en-US" dirty="0" smtClean="0"/>
              <a:t>，</a:t>
            </a:r>
            <a:r>
              <a:rPr lang="zh-TW" altLang="en-US" dirty="0"/>
              <a:t>在</a:t>
            </a:r>
            <a:r>
              <a:rPr lang="en-SG" dirty="0" smtClean="0"/>
              <a:t>GP100</a:t>
            </a:r>
            <a:r>
              <a:rPr lang="zh-TW" altLang="en-US" dirty="0" smtClean="0"/>
              <a:t>裡，</a:t>
            </a:r>
            <a:r>
              <a:rPr lang="zh-TW" altLang="en-US" dirty="0"/>
              <a:t>每</a:t>
            </a:r>
            <a:r>
              <a:rPr lang="zh-TW" altLang="en-US" dirty="0" smtClean="0"/>
              <a:t>一</a:t>
            </a:r>
            <a:r>
              <a:rPr lang="zh-TW" altLang="en-US" dirty="0"/>
              <a:t>個</a:t>
            </a:r>
            <a:r>
              <a:rPr lang="en-SG" dirty="0" smtClean="0"/>
              <a:t>SM</a:t>
            </a:r>
            <a:r>
              <a:rPr lang="zh-TW" altLang="en-US" dirty="0"/>
              <a:t>有</a:t>
            </a:r>
            <a:r>
              <a:rPr lang="zh-TW" altLang="en-US" dirty="0" smtClean="0"/>
              <a:t>左右兩個</a:t>
            </a:r>
            <a:r>
              <a:rPr lang="en-SG" dirty="0" smtClean="0"/>
              <a:t>SM </a:t>
            </a:r>
            <a:r>
              <a:rPr lang="en-SG" dirty="0"/>
              <a:t>Processing </a:t>
            </a:r>
            <a:r>
              <a:rPr lang="en-SG" dirty="0" err="1"/>
              <a:t>Block（SMP</a:t>
            </a:r>
            <a:r>
              <a:rPr lang="en-SG" dirty="0" smtClean="0"/>
              <a:t>）</a:t>
            </a:r>
          </a:p>
          <a:p>
            <a:r>
              <a:rPr lang="en-SG" dirty="0"/>
              <a:t>SP(Streaming Processor</a:t>
            </a:r>
            <a:r>
              <a:rPr lang="en-SG" dirty="0" smtClean="0"/>
              <a:t>)</a:t>
            </a:r>
            <a:r>
              <a:rPr lang="en-US" altLang="zh-TW" dirty="0" smtClean="0"/>
              <a:t>:</a:t>
            </a:r>
            <a:r>
              <a:rPr lang="zh-TW" altLang="en-US" dirty="0"/>
              <a:t>最基本的處理單元，也稱為</a:t>
            </a:r>
            <a:r>
              <a:rPr lang="en-SG" dirty="0"/>
              <a:t>CUDA core，</a:t>
            </a:r>
            <a:r>
              <a:rPr lang="zh-TW" altLang="en-US" dirty="0"/>
              <a:t>表示在上圖中為綠色的小格子</a:t>
            </a:r>
            <a:endParaRPr lang="en-US" altLang="zh-TW" dirty="0"/>
          </a:p>
          <a:p>
            <a:pPr lvl="1"/>
            <a:r>
              <a:rPr lang="zh-TW" altLang="en-US" dirty="0"/>
              <a:t>相當於一個簡易的</a:t>
            </a:r>
            <a:r>
              <a:rPr lang="en-SG" dirty="0"/>
              <a:t>CPU</a:t>
            </a:r>
          </a:p>
          <a:p>
            <a:pPr lvl="1"/>
            <a:r>
              <a:rPr lang="zh-TW" altLang="en-US" dirty="0"/>
              <a:t>內部包括控制單元</a:t>
            </a:r>
            <a:r>
              <a:rPr lang="en-SG" altLang="zh-TW" dirty="0"/>
              <a:t>Dispatch Port</a:t>
            </a:r>
            <a:r>
              <a:rPr lang="zh-TW" altLang="en-SG" dirty="0"/>
              <a:t>、</a:t>
            </a:r>
            <a:r>
              <a:rPr lang="en-SG" altLang="zh-TW" dirty="0"/>
              <a:t>Operand Collector</a:t>
            </a:r>
            <a:r>
              <a:rPr lang="zh-TW" altLang="en-SG" dirty="0"/>
              <a:t>，</a:t>
            </a:r>
            <a:r>
              <a:rPr lang="zh-TW" altLang="en-US" dirty="0"/>
              <a:t>以及浮點計算單元</a:t>
            </a:r>
            <a:r>
              <a:rPr lang="en-SG" altLang="zh-TW" dirty="0"/>
              <a:t>FP Unit</a:t>
            </a:r>
            <a:r>
              <a:rPr lang="zh-TW" altLang="en-SG" dirty="0"/>
              <a:t>、</a:t>
            </a:r>
            <a:r>
              <a:rPr lang="zh-TW" altLang="en-US" dirty="0"/>
              <a:t>整數計算單元</a:t>
            </a:r>
            <a:r>
              <a:rPr lang="en-SG" altLang="zh-TW" dirty="0" err="1"/>
              <a:t>Int</a:t>
            </a:r>
            <a:r>
              <a:rPr lang="en-SG" altLang="zh-TW" dirty="0"/>
              <a:t> Unit</a:t>
            </a:r>
            <a:r>
              <a:rPr lang="zh-TW" altLang="en-SG" dirty="0"/>
              <a:t>，</a:t>
            </a:r>
            <a:r>
              <a:rPr lang="zh-TW" altLang="en-US" dirty="0"/>
              <a:t>另外還包括計算結果隊列。當然還有</a:t>
            </a:r>
            <a:r>
              <a:rPr lang="en-SG" altLang="zh-TW" dirty="0"/>
              <a:t>Compare</a:t>
            </a:r>
            <a:r>
              <a:rPr lang="zh-TW" altLang="en-SG" dirty="0"/>
              <a:t>、</a:t>
            </a:r>
            <a:r>
              <a:rPr lang="en-SG" altLang="zh-TW" dirty="0"/>
              <a:t>Logic</a:t>
            </a:r>
            <a:r>
              <a:rPr lang="zh-TW" altLang="en-SG" dirty="0"/>
              <a:t>、</a:t>
            </a:r>
            <a:r>
              <a:rPr lang="en-SG" altLang="zh-TW" dirty="0"/>
              <a:t>Branch</a:t>
            </a:r>
            <a:r>
              <a:rPr lang="zh-TW" altLang="en-US" dirty="0"/>
              <a:t>等</a:t>
            </a:r>
            <a:endParaRPr lang="en-SG" dirty="0"/>
          </a:p>
          <a:p>
            <a:endParaRPr lang="en-SG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484784"/>
            <a:ext cx="6654790" cy="484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2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Block IDs and Thread IDs</a:t>
            </a:r>
          </a:p>
        </p:txBody>
      </p:sp>
      <p:pic>
        <p:nvPicPr>
          <p:cNvPr id="256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68008" y="1968520"/>
            <a:ext cx="5859981" cy="4398031"/>
          </a:xfrm>
          <a:noFill/>
          <a:ln/>
        </p:spPr>
      </p:pic>
      <p:sp>
        <p:nvSpPr>
          <p:cNvPr id="25600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39416" y="1371600"/>
            <a:ext cx="6048672" cy="4721696"/>
          </a:xfrm>
        </p:spPr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zh-TW" sz="2800" dirty="0">
                <a:ea typeface="新細明體" pitchFamily="18" charset="-120"/>
              </a:rPr>
              <a:t>Each block and thread uses IDs to decide what data to work on</a:t>
            </a: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blockIdx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 smtClean="0">
                <a:ea typeface="新細明體" pitchFamily="18" charset="-120"/>
              </a:rPr>
              <a:t>blockIdx.x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blockIdx.y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blockIdx.z</a:t>
            </a:r>
            <a:endParaRPr lang="en-US" altLang="zh-TW" sz="1600" dirty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threadIdx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 smtClean="0">
                <a:ea typeface="新細明體" pitchFamily="18" charset="-120"/>
              </a:rPr>
              <a:t>threadIdx.x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threadIdx.y</a:t>
            </a:r>
            <a:r>
              <a:rPr lang="en-US" altLang="zh-TW" sz="1600" dirty="0">
                <a:ea typeface="新細明體" pitchFamily="18" charset="-120"/>
              </a:rPr>
              <a:t>, </a:t>
            </a:r>
            <a:r>
              <a:rPr lang="en-US" altLang="zh-TW" sz="1600" dirty="0" err="1">
                <a:ea typeface="新細明體" pitchFamily="18" charset="-120"/>
              </a:rPr>
              <a:t>threadIdx.z</a:t>
            </a:r>
            <a:endParaRPr lang="en-US" altLang="zh-TW" sz="1600" dirty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gridDim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 smtClean="0">
                <a:ea typeface="新細明體" pitchFamily="18" charset="-120"/>
              </a:rPr>
              <a:t>gridDim.x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gridDim.y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gridDim.z</a:t>
            </a:r>
            <a:endParaRPr lang="en-US" altLang="zh-TW" sz="1600" dirty="0" smtClean="0">
              <a:ea typeface="新細明體" pitchFamily="18" charset="-120"/>
            </a:endParaRPr>
          </a:p>
          <a:p>
            <a:pPr marL="857250" lvl="1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rgbClr val="FFFF00"/>
                </a:solidFill>
                <a:latin typeface="Courier New" pitchFamily="49" charset="0"/>
                <a:ea typeface="新細明體" pitchFamily="18" charset="-120"/>
              </a:rPr>
              <a:t>blockDim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1374775" lvl="2" indent="-403225">
              <a:lnSpc>
                <a:spcPct val="90000"/>
              </a:lnSpc>
            </a:pPr>
            <a:r>
              <a:rPr lang="en-US" altLang="zh-TW" sz="1600" dirty="0" err="1" smtClean="0">
                <a:ea typeface="新細明體" pitchFamily="18" charset="-120"/>
              </a:rPr>
              <a:t>blockDim.x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blockDim.y</a:t>
            </a:r>
            <a:r>
              <a:rPr lang="en-US" altLang="zh-TW" sz="1600" dirty="0" smtClean="0">
                <a:ea typeface="新細明體" pitchFamily="18" charset="-120"/>
              </a:rPr>
              <a:t>, </a:t>
            </a:r>
            <a:r>
              <a:rPr lang="en-US" altLang="zh-TW" sz="1600" dirty="0" err="1" smtClean="0">
                <a:ea typeface="新細明體" pitchFamily="18" charset="-120"/>
              </a:rPr>
              <a:t>blockDim.z</a:t>
            </a:r>
            <a:endParaRPr lang="en-US" altLang="zh-TW" sz="1600" dirty="0" smtClean="0">
              <a:ea typeface="新細明體" pitchFamily="18" charset="-120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C71D6F44-3F65-4987-9D04-78EED24AB78D}" type="slidenum">
              <a:rPr lang="zh-TW" altLang="en-US"/>
              <a:pPr/>
              <a:t>30</a:t>
            </a:fld>
            <a:endParaRPr lang="en-US" altLang="zh-TW" dirty="0"/>
          </a:p>
        </p:txBody>
      </p:sp>
      <p:sp>
        <p:nvSpPr>
          <p:cNvPr id="9" name="矩形 8"/>
          <p:cNvSpPr/>
          <p:nvPr/>
        </p:nvSpPr>
        <p:spPr bwMode="auto">
          <a:xfrm>
            <a:off x="10025090" y="6286520"/>
            <a:ext cx="500066" cy="2857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1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 Qualifiers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653596"/>
              </p:ext>
            </p:extLst>
          </p:nvPr>
        </p:nvGraphicFramePr>
        <p:xfrm>
          <a:off x="677861" y="1412875"/>
          <a:ext cx="10314682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Function qualifiers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limitations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__device__ 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Executed on the device </a:t>
                      </a:r>
                    </a:p>
                    <a:p>
                      <a:r>
                        <a:rPr lang="en-US" altLang="zh-TW" dirty="0" smtClean="0"/>
                        <a:t>Callable from the device only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__global__  function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Executed on the device </a:t>
                      </a:r>
                    </a:p>
                    <a:p>
                      <a:r>
                        <a:rPr lang="en-US" altLang="zh-TW" dirty="0" smtClean="0"/>
                        <a:t>Callable from the host only </a:t>
                      </a:r>
                    </a:p>
                    <a:p>
                      <a:r>
                        <a:rPr lang="en-US" altLang="zh-TW" dirty="0" smtClean="0"/>
                        <a:t>(must have void return type!)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__host__  function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Executed on the host </a:t>
                      </a:r>
                    </a:p>
                    <a:p>
                      <a:r>
                        <a:rPr lang="en-US" altLang="zh-TW" dirty="0" smtClean="0"/>
                        <a:t>Callable from the host only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Functions without qualifiers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Compiled for the host only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__host__ __device__  function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Compiled for both the host and the 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99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 Type Qualifiers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006189"/>
              </p:ext>
            </p:extLst>
          </p:nvPr>
        </p:nvGraphicFramePr>
        <p:xfrm>
          <a:off x="677861" y="1412875"/>
          <a:ext cx="10458698" cy="311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Variable qualifiers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limitations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__device__  </a:t>
                      </a:r>
                      <a:r>
                        <a:rPr lang="en-US" altLang="zh-TW" dirty="0" err="1" smtClean="0"/>
                        <a:t>var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Resides in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device’s global memory space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Has the lifetime of an application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Is accessible from all the threads within the grid and from the host through the runtime library  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__constant__  </a:t>
                      </a:r>
                      <a:r>
                        <a:rPr lang="en-US" altLang="zh-TW" dirty="0" err="1" smtClean="0"/>
                        <a:t>var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Resides in device’s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constant memory space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__shared__  </a:t>
                      </a:r>
                      <a:r>
                        <a:rPr lang="en-US" altLang="zh-TW" dirty="0" err="1" smtClean="0"/>
                        <a:t>var</a:t>
                      </a:r>
                      <a:r>
                        <a:rPr lang="en-US" altLang="zh-TW" dirty="0" smtClean="0"/>
                        <a:t>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Resides in the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shared memory </a:t>
                      </a:r>
                      <a:r>
                        <a:rPr lang="en-US" altLang="zh-TW" dirty="0" smtClean="0"/>
                        <a:t>space of a thread block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Has the </a:t>
                      </a:r>
                      <a:r>
                        <a:rPr lang="en-US" altLang="zh-TW" b="1" dirty="0" smtClean="0">
                          <a:solidFill>
                            <a:srgbClr val="FF0000"/>
                          </a:solidFill>
                        </a:rPr>
                        <a:t>lifetime of the block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Is only accessible from all the threads within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the block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37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Runtime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Device management </a:t>
            </a:r>
          </a:p>
          <a:p>
            <a:pPr lvl="1"/>
            <a:r>
              <a:rPr lang="en-US" altLang="zh-TW" sz="2200" dirty="0" err="1" smtClean="0"/>
              <a:t>cudaGetDeviceCount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cudaGetDeviceProperties</a:t>
            </a:r>
            <a:r>
              <a:rPr lang="en-US" altLang="zh-TW" sz="2200" dirty="0"/>
              <a:t>() </a:t>
            </a:r>
          </a:p>
          <a:p>
            <a:r>
              <a:rPr lang="en-US" altLang="zh-TW" sz="2400" dirty="0" smtClean="0"/>
              <a:t>Device </a:t>
            </a:r>
            <a:r>
              <a:rPr lang="en-US" altLang="zh-TW" sz="2400" dirty="0"/>
              <a:t>memory management </a:t>
            </a:r>
          </a:p>
          <a:p>
            <a:pPr lvl="1"/>
            <a:r>
              <a:rPr lang="en-US" altLang="zh-TW" sz="2200" dirty="0" err="1" smtClean="0"/>
              <a:t>cudaMalloc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cudaFree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cudaMemcpy</a:t>
            </a:r>
            <a:r>
              <a:rPr lang="en-US" altLang="zh-TW" sz="2200" dirty="0"/>
              <a:t>() </a:t>
            </a:r>
          </a:p>
          <a:p>
            <a:r>
              <a:rPr lang="en-US" altLang="zh-TW" sz="2400" dirty="0" smtClean="0"/>
              <a:t>Graphic </a:t>
            </a:r>
            <a:r>
              <a:rPr lang="en-US" altLang="zh-TW" sz="2400" dirty="0" err="1"/>
              <a:t>interoprability</a:t>
            </a:r>
            <a:r>
              <a:rPr lang="en-US" altLang="zh-TW" sz="2400" dirty="0"/>
              <a:t> </a:t>
            </a:r>
          </a:p>
          <a:p>
            <a:pPr lvl="1"/>
            <a:r>
              <a:rPr lang="en-US" altLang="zh-TW" sz="2200" dirty="0" err="1" smtClean="0"/>
              <a:t>cudaGLMapBufferObject</a:t>
            </a:r>
            <a:r>
              <a:rPr lang="en-US" altLang="zh-TW" sz="2200" dirty="0"/>
              <a:t>(), cudaD3DMapResources() </a:t>
            </a:r>
          </a:p>
          <a:p>
            <a:r>
              <a:rPr lang="en-US" altLang="zh-TW" sz="2400" dirty="0" smtClean="0"/>
              <a:t>Texture </a:t>
            </a:r>
            <a:r>
              <a:rPr lang="en-US" altLang="zh-TW" sz="2400" dirty="0"/>
              <a:t>management </a:t>
            </a:r>
          </a:p>
          <a:p>
            <a:pPr lvl="1"/>
            <a:r>
              <a:rPr lang="en-US" altLang="zh-TW" sz="2200" dirty="0" err="1" smtClean="0"/>
              <a:t>cudaBindTexture</a:t>
            </a:r>
            <a:r>
              <a:rPr lang="en-US" altLang="zh-TW" sz="2200" dirty="0"/>
              <a:t>(), </a:t>
            </a:r>
            <a:r>
              <a:rPr lang="en-US" altLang="zh-TW" sz="2200" dirty="0" err="1"/>
              <a:t>cudaBindTextureToArray</a:t>
            </a:r>
            <a:r>
              <a:rPr lang="en-US" altLang="zh-TW" sz="2200" dirty="0"/>
              <a:t>() 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032821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memory operations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531234" cy="462858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Three functions:  </a:t>
            </a:r>
          </a:p>
          <a:p>
            <a:r>
              <a:rPr lang="en-US" altLang="zh-TW" dirty="0" err="1" smtClean="0"/>
              <a:t>cudaMalloc</a:t>
            </a:r>
            <a:r>
              <a:rPr lang="en-US" altLang="zh-TW" dirty="0"/>
              <a:t>(), </a:t>
            </a:r>
            <a:r>
              <a:rPr lang="en-US" altLang="zh-TW" dirty="0" err="1"/>
              <a:t>cudaFree</a:t>
            </a:r>
            <a:r>
              <a:rPr lang="en-US" altLang="zh-TW" dirty="0"/>
              <a:t>(), </a:t>
            </a:r>
            <a:r>
              <a:rPr lang="en-US" altLang="zh-TW" dirty="0" err="1"/>
              <a:t>cudaMemcpy</a:t>
            </a:r>
            <a:r>
              <a:rPr lang="en-US" altLang="zh-TW" dirty="0"/>
              <a:t>() </a:t>
            </a:r>
          </a:p>
          <a:p>
            <a:r>
              <a:rPr lang="en-US" altLang="zh-TW" dirty="0" smtClean="0"/>
              <a:t>Similar </a:t>
            </a:r>
            <a:r>
              <a:rPr lang="en-US" altLang="zh-TW" dirty="0"/>
              <a:t>to the C’s  </a:t>
            </a:r>
            <a:r>
              <a:rPr lang="en-US" altLang="zh-TW" dirty="0" err="1"/>
              <a:t>malloc</a:t>
            </a:r>
            <a:r>
              <a:rPr lang="en-US" altLang="zh-TW" dirty="0"/>
              <a:t>(), free(), </a:t>
            </a:r>
            <a:r>
              <a:rPr lang="en-US" altLang="zh-TW" dirty="0" err="1"/>
              <a:t>memcpy</a:t>
            </a:r>
            <a:r>
              <a:rPr lang="en-US" altLang="zh-TW" dirty="0"/>
              <a:t>()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r>
              <a:rPr lang="en-US" altLang="zh-TW" dirty="0" err="1" smtClean="0"/>
              <a:t>cudaMalloc</a:t>
            </a:r>
            <a:r>
              <a:rPr lang="en-US" altLang="zh-TW" dirty="0" smtClean="0"/>
              <a:t>(void </a:t>
            </a:r>
            <a:r>
              <a:rPr lang="en-US" altLang="zh-TW" dirty="0"/>
              <a:t>**</a:t>
            </a:r>
            <a:r>
              <a:rPr lang="en-US" altLang="zh-TW" dirty="0" err="1"/>
              <a:t>devPtr</a:t>
            </a:r>
            <a:r>
              <a:rPr lang="en-US" altLang="zh-TW" dirty="0"/>
              <a:t>, </a:t>
            </a:r>
            <a:r>
              <a:rPr lang="en-US" altLang="zh-TW" dirty="0" err="1"/>
              <a:t>size_t</a:t>
            </a:r>
            <a:r>
              <a:rPr lang="en-US" altLang="zh-TW" dirty="0"/>
              <a:t> size) </a:t>
            </a:r>
          </a:p>
          <a:p>
            <a:pPr lvl="1"/>
            <a:r>
              <a:rPr lang="en-US" altLang="zh-TW" dirty="0" err="1" smtClean="0"/>
              <a:t>devPtr</a:t>
            </a:r>
            <a:r>
              <a:rPr lang="en-US" altLang="zh-TW" dirty="0" smtClean="0"/>
              <a:t> </a:t>
            </a:r>
            <a:r>
              <a:rPr lang="en-US" altLang="zh-TW" dirty="0"/>
              <a:t>: return the address of the allocated device memory </a:t>
            </a:r>
          </a:p>
          <a:p>
            <a:pPr lvl="1"/>
            <a:r>
              <a:rPr lang="en-US" altLang="zh-TW" dirty="0" smtClean="0"/>
              <a:t>size </a:t>
            </a:r>
            <a:r>
              <a:rPr lang="en-US" altLang="zh-TW" dirty="0"/>
              <a:t>:  the allocated memory size (bytes)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cudaFree</a:t>
            </a:r>
            <a:r>
              <a:rPr lang="en-US" altLang="zh-TW" dirty="0" smtClean="0"/>
              <a:t> </a:t>
            </a:r>
            <a:r>
              <a:rPr lang="en-US" altLang="zh-TW" dirty="0"/>
              <a:t>(void *</a:t>
            </a:r>
            <a:r>
              <a:rPr lang="en-US" altLang="zh-TW" dirty="0" err="1"/>
              <a:t>devPtr</a:t>
            </a:r>
            <a:r>
              <a:rPr lang="en-US" altLang="zh-TW" dirty="0"/>
              <a:t>)    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cudaMemcpy</a:t>
            </a:r>
            <a:r>
              <a:rPr lang="en-US" altLang="zh-TW" dirty="0"/>
              <a:t>( void *</a:t>
            </a:r>
            <a:r>
              <a:rPr lang="en-US" altLang="zh-TW" dirty="0" err="1"/>
              <a:t>dst</a:t>
            </a:r>
            <a:r>
              <a:rPr lang="en-US" altLang="zh-TW" dirty="0"/>
              <a:t>, </a:t>
            </a:r>
            <a:r>
              <a:rPr lang="en-US" altLang="zh-TW" dirty="0" err="1"/>
              <a:t>const</a:t>
            </a:r>
            <a:r>
              <a:rPr lang="en-US" altLang="zh-TW" dirty="0"/>
              <a:t> void *</a:t>
            </a:r>
            <a:r>
              <a:rPr lang="en-US" altLang="zh-TW" dirty="0" err="1"/>
              <a:t>src</a:t>
            </a:r>
            <a:r>
              <a:rPr lang="en-US" altLang="zh-TW" dirty="0"/>
              <a:t>, </a:t>
            </a:r>
            <a:r>
              <a:rPr lang="en-US" altLang="zh-TW" dirty="0" err="1" smtClean="0"/>
              <a:t>size_t</a:t>
            </a:r>
            <a:r>
              <a:rPr lang="en-US" altLang="zh-TW" dirty="0" smtClean="0"/>
              <a:t> </a:t>
            </a:r>
            <a:r>
              <a:rPr lang="en-US" altLang="zh-TW" dirty="0"/>
              <a:t>count, </a:t>
            </a:r>
            <a:r>
              <a:rPr lang="en-US" altLang="zh-TW" dirty="0" err="1"/>
              <a:t>enum</a:t>
            </a:r>
            <a:r>
              <a:rPr lang="en-US" altLang="zh-TW" dirty="0"/>
              <a:t> </a:t>
            </a:r>
            <a:r>
              <a:rPr lang="en-US" altLang="zh-TW" dirty="0" err="1"/>
              <a:t>cudaMemcpyKind</a:t>
            </a:r>
            <a:r>
              <a:rPr lang="en-US" altLang="zh-TW" dirty="0"/>
              <a:t> kind) </a:t>
            </a:r>
          </a:p>
          <a:p>
            <a:pPr lvl="1"/>
            <a:r>
              <a:rPr lang="en-US" altLang="zh-TW" dirty="0" smtClean="0"/>
              <a:t>count </a:t>
            </a:r>
            <a:r>
              <a:rPr lang="en-US" altLang="zh-TW" dirty="0"/>
              <a:t>: size in bytes to copy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137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cudaMemcpyKind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one of the following four </a:t>
            </a:r>
            <a:r>
              <a:rPr lang="en-US" altLang="zh-TW" dirty="0" smtClean="0"/>
              <a:t>values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09297"/>
              </p:ext>
            </p:extLst>
          </p:nvPr>
        </p:nvGraphicFramePr>
        <p:xfrm>
          <a:off x="1055440" y="198884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cudaMemcpyKind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Meaning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dst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src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cudaMemcpyHostToHost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 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 smtClean="0"/>
                        <a:t> Host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cudaMemcpyHostToDevice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 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TW" dirty="0" smtClean="0"/>
                        <a:t> 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cudaMemcpyDeviceToHost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 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 Host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Host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cudaMemcpyDeviceToDevice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 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 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Device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83432" y="4276885"/>
            <a:ext cx="498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host to host has the same effect as memcpy() </a:t>
            </a:r>
          </a:p>
        </p:txBody>
      </p:sp>
    </p:spTree>
    <p:extLst>
      <p:ext uri="{BB962C8B-B14F-4D97-AF65-F5344CB8AC3E}">
        <p14:creationId xmlns:p14="http://schemas.microsoft.com/office/powerpoint/2010/main" val="213506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Program Compilation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4698586" cy="462858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Any source file containing </a:t>
            </a:r>
            <a:r>
              <a:rPr lang="en-US" altLang="zh-TW" sz="2000" dirty="0" smtClean="0"/>
              <a:t>CUDA </a:t>
            </a:r>
            <a:r>
              <a:rPr lang="en-US" altLang="zh-TW" sz="2000" dirty="0"/>
              <a:t>language must be </a:t>
            </a:r>
            <a:r>
              <a:rPr lang="en-US" altLang="zh-TW" sz="2000" dirty="0" smtClean="0"/>
              <a:t>compiled </a:t>
            </a:r>
            <a:r>
              <a:rPr lang="en-US" altLang="zh-TW" sz="2000" dirty="0"/>
              <a:t>with NVCC </a:t>
            </a:r>
          </a:p>
          <a:p>
            <a:pPr lvl="1"/>
            <a:r>
              <a:rPr lang="en-US" altLang="zh-TW" sz="1800" dirty="0" smtClean="0"/>
              <a:t>NVCC </a:t>
            </a:r>
            <a:r>
              <a:rPr lang="en-US" altLang="zh-TW" sz="1800" dirty="0"/>
              <a:t>separates code running </a:t>
            </a:r>
            <a:r>
              <a:rPr lang="en-US" altLang="zh-TW" sz="1800" dirty="0" smtClean="0"/>
              <a:t>on </a:t>
            </a:r>
            <a:r>
              <a:rPr lang="en-US" altLang="zh-TW" sz="1800" dirty="0"/>
              <a:t>the host from code running </a:t>
            </a:r>
            <a:r>
              <a:rPr lang="en-US" altLang="zh-TW" sz="1800" dirty="0" smtClean="0"/>
              <a:t>on </a:t>
            </a:r>
            <a:r>
              <a:rPr lang="en-US" altLang="zh-TW" sz="1800" dirty="0"/>
              <a:t>the </a:t>
            </a:r>
            <a:r>
              <a:rPr lang="en-US" altLang="zh-TW" sz="1800" dirty="0" smtClean="0"/>
              <a:t>device</a:t>
            </a:r>
          </a:p>
          <a:p>
            <a:pPr lvl="1"/>
            <a:endParaRPr lang="en-US" altLang="zh-TW" sz="1800" dirty="0" smtClean="0"/>
          </a:p>
          <a:p>
            <a:r>
              <a:rPr lang="en-US" altLang="zh-TW" sz="2000" dirty="0"/>
              <a:t>Two-stage complication: </a:t>
            </a:r>
          </a:p>
          <a:p>
            <a:pPr lvl="1"/>
            <a:r>
              <a:rPr lang="en-US" altLang="zh-TW" sz="1800" dirty="0" smtClean="0"/>
              <a:t>Virtual </a:t>
            </a:r>
            <a:r>
              <a:rPr lang="en-US" altLang="zh-TW" sz="1800" dirty="0"/>
              <a:t>ISA </a:t>
            </a:r>
          </a:p>
          <a:p>
            <a:pPr lvl="2"/>
            <a:r>
              <a:rPr lang="en-US" altLang="zh-TW" sz="1600" dirty="0"/>
              <a:t>PTX: Parallel Threads </a:t>
            </a:r>
            <a:r>
              <a:rPr lang="en-US" altLang="zh-TW" sz="1600" dirty="0" err="1"/>
              <a:t>eXecutions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800" dirty="0" smtClean="0"/>
              <a:t>Device-specific </a:t>
            </a:r>
            <a:r>
              <a:rPr lang="en-US" altLang="zh-TW" sz="1800" dirty="0"/>
              <a:t>binary object 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834" y="1258313"/>
            <a:ext cx="3476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55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1: Hello World!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Two new syntactic elements… </a:t>
            </a:r>
          </a:p>
          <a:p>
            <a:pPr lvl="1"/>
            <a:r>
              <a:rPr lang="en-US" altLang="zh-TW" sz="1800" dirty="0"/>
              <a:t>1. __global__  indicates a function that runs on the </a:t>
            </a:r>
            <a:r>
              <a:rPr lang="en-US" altLang="zh-TW" sz="1800" dirty="0" smtClean="0"/>
              <a:t>device </a:t>
            </a:r>
            <a:r>
              <a:rPr lang="en-US" altLang="zh-TW" sz="1800" dirty="0"/>
              <a:t>and is called from host code </a:t>
            </a:r>
          </a:p>
          <a:p>
            <a:pPr lvl="1"/>
            <a:r>
              <a:rPr lang="en-US" altLang="zh-TW" sz="1800" dirty="0"/>
              <a:t>2. </a:t>
            </a:r>
            <a:r>
              <a:rPr lang="en-US" altLang="zh-TW" sz="1800" dirty="0" err="1"/>
              <a:t>mykernel</a:t>
            </a:r>
            <a:r>
              <a:rPr lang="en-US" altLang="zh-TW" sz="1800" dirty="0"/>
              <a:t>&lt;&lt;&lt;1,1&gt;&gt;&gt;();  </a:t>
            </a:r>
          </a:p>
          <a:p>
            <a:pPr lvl="1"/>
            <a:r>
              <a:rPr lang="en-US" altLang="zh-TW" sz="1800" dirty="0">
                <a:solidFill>
                  <a:srgbClr val="FFFF00"/>
                </a:solidFill>
              </a:rPr>
              <a:t>Triple angle brackets </a:t>
            </a:r>
            <a:r>
              <a:rPr lang="en-US" altLang="zh-TW" sz="1800" dirty="0"/>
              <a:t>mark a call from host code to </a:t>
            </a:r>
            <a:r>
              <a:rPr lang="en-US" altLang="zh-TW" sz="1800" dirty="0" smtClean="0"/>
              <a:t>device </a:t>
            </a:r>
            <a:r>
              <a:rPr lang="en-US" altLang="zh-TW" sz="1800" dirty="0"/>
              <a:t>code, which is called a “</a:t>
            </a:r>
            <a:r>
              <a:rPr lang="en-US" altLang="zh-TW" sz="1800" dirty="0">
                <a:solidFill>
                  <a:srgbClr val="FFFF00"/>
                </a:solidFill>
              </a:rPr>
              <a:t>kernel launch</a:t>
            </a:r>
            <a:r>
              <a:rPr lang="en-US" altLang="zh-TW" sz="1800" dirty="0"/>
              <a:t>”.</a:t>
            </a:r>
            <a:endParaRPr lang="zh-TW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2063552" y="407707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__global__ void mykernel(void) {  </a:t>
            </a:r>
          </a:p>
          <a:p>
            <a:r>
              <a:rPr lang="zh-TW" altLang="en-US" dirty="0"/>
              <a:t>}  </a:t>
            </a:r>
          </a:p>
          <a:p>
            <a:r>
              <a:rPr lang="zh-TW" altLang="en-US" dirty="0"/>
              <a:t> </a:t>
            </a:r>
          </a:p>
          <a:p>
            <a:r>
              <a:rPr lang="zh-TW" altLang="en-US" dirty="0"/>
              <a:t>int main(void) {  </a:t>
            </a:r>
          </a:p>
          <a:p>
            <a:r>
              <a:rPr lang="zh-TW" altLang="en-US" dirty="0"/>
              <a:t>   mykernel&lt;&lt;&lt;1,1&gt;&gt;&gt;();  </a:t>
            </a:r>
          </a:p>
          <a:p>
            <a:r>
              <a:rPr lang="zh-TW" altLang="en-US" dirty="0"/>
              <a:t>   printf("Hello World!\n");  </a:t>
            </a:r>
          </a:p>
          <a:p>
            <a:r>
              <a:rPr lang="zh-TW" altLang="en-US" dirty="0"/>
              <a:t>   return 0;  </a:t>
            </a:r>
          </a:p>
          <a:p>
            <a:r>
              <a:rPr lang="zh-TW" altLang="en-US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6794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2: add 2 numbers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This does not work!! 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/>
              <a:t>ha, </a:t>
            </a:r>
            <a:r>
              <a:rPr lang="en-US" altLang="zh-TW" dirty="0" err="1"/>
              <a:t>hb</a:t>
            </a:r>
            <a:r>
              <a:rPr lang="en-US" altLang="zh-TW" dirty="0"/>
              <a:t>, </a:t>
            </a:r>
            <a:r>
              <a:rPr lang="en-US" altLang="zh-TW" dirty="0" err="1"/>
              <a:t>hc</a:t>
            </a:r>
            <a:r>
              <a:rPr lang="en-US" altLang="zh-TW" dirty="0"/>
              <a:t>  are in the host memory </a:t>
            </a:r>
            <a:r>
              <a:rPr lang="en-US" altLang="zh-TW" dirty="0" smtClean="0"/>
              <a:t>(</a:t>
            </a:r>
            <a:r>
              <a:rPr lang="en-US" altLang="zh-TW" dirty="0"/>
              <a:t>DRAM), which cannot be used by device (GPU). </a:t>
            </a:r>
          </a:p>
          <a:p>
            <a:r>
              <a:rPr lang="en-US" altLang="zh-TW" dirty="0" smtClean="0"/>
              <a:t>We </a:t>
            </a:r>
            <a:r>
              <a:rPr lang="en-US" altLang="zh-TW" dirty="0"/>
              <a:t>need to allocate variables in “device memory”.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03512" y="345270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__global__ void add(int *a, int *b, int *c) { </a:t>
            </a:r>
          </a:p>
          <a:p>
            <a:r>
              <a:rPr lang="zh-TW" altLang="en-US" dirty="0"/>
              <a:t>   *c = *a + *b; </a:t>
            </a:r>
          </a:p>
          <a:p>
            <a:r>
              <a:rPr lang="zh-TW" altLang="en-US" dirty="0"/>
              <a:t>} </a:t>
            </a:r>
            <a:endParaRPr lang="en-US" altLang="zh-TW" dirty="0" smtClean="0"/>
          </a:p>
          <a:p>
            <a:endParaRPr lang="zh-TW" altLang="en-US" dirty="0"/>
          </a:p>
          <a:p>
            <a:r>
              <a:rPr lang="zh-TW" altLang="en-US" dirty="0"/>
              <a:t>int main(void) {  </a:t>
            </a:r>
          </a:p>
          <a:p>
            <a:r>
              <a:rPr lang="zh-TW" altLang="en-US" dirty="0"/>
              <a:t>   int ha=1,hb=2,hc; </a:t>
            </a:r>
          </a:p>
          <a:p>
            <a:r>
              <a:rPr lang="zh-TW" altLang="en-US" dirty="0"/>
              <a:t>   add&lt;&lt;&lt;1,1&gt;&gt;&gt;(&amp;ha, &amp;hb, &amp;hc);  </a:t>
            </a:r>
          </a:p>
          <a:p>
            <a:r>
              <a:rPr lang="zh-TW" altLang="en-US" dirty="0"/>
              <a:t>   printf</a:t>
            </a:r>
            <a:r>
              <a:rPr lang="zh-TW" altLang="en-US" dirty="0" smtClean="0"/>
              <a:t>(</a:t>
            </a:r>
            <a:r>
              <a:rPr lang="en-US" altLang="zh-TW" dirty="0" smtClean="0"/>
              <a:t>“</a:t>
            </a:r>
            <a:r>
              <a:rPr lang="zh-TW" altLang="en-US" dirty="0" smtClean="0"/>
              <a:t>c</a:t>
            </a:r>
            <a:r>
              <a:rPr lang="zh-TW" altLang="en-US" dirty="0"/>
              <a:t>=%d</a:t>
            </a:r>
            <a:r>
              <a:rPr lang="zh-TW" altLang="en-US" dirty="0" smtClean="0"/>
              <a:t>\n</a:t>
            </a:r>
            <a:r>
              <a:rPr lang="en-US" altLang="zh-TW" dirty="0" smtClean="0"/>
              <a:t>”</a:t>
            </a:r>
            <a:r>
              <a:rPr lang="zh-TW" altLang="en-US" dirty="0" smtClean="0"/>
              <a:t>,hc</a:t>
            </a:r>
            <a:r>
              <a:rPr lang="zh-TW" altLang="en-US" dirty="0"/>
              <a:t>);  </a:t>
            </a:r>
          </a:p>
          <a:p>
            <a:r>
              <a:rPr lang="zh-TW" altLang="en-US" dirty="0"/>
              <a:t>   return 0;  </a:t>
            </a:r>
          </a:p>
          <a:p>
            <a:r>
              <a:rPr lang="zh-TW" altLang="en-US" dirty="0"/>
              <a:t>} </a:t>
            </a:r>
          </a:p>
        </p:txBody>
      </p:sp>
      <p:sp>
        <p:nvSpPr>
          <p:cNvPr id="5" name="矩形 4"/>
          <p:cNvSpPr/>
          <p:nvPr/>
        </p:nvSpPr>
        <p:spPr>
          <a:xfrm>
            <a:off x="6240016" y="3960532"/>
            <a:ext cx="8018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600" dirty="0">
                <a:solidFill>
                  <a:srgbClr val="FFFF00"/>
                </a:solidFill>
              </a:rPr>
              <a:t>x</a:t>
            </a:r>
            <a:endParaRPr lang="zh-TW" alt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166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 smtClean="0"/>
              <a:t>correct </a:t>
            </a:r>
            <a:r>
              <a:rPr lang="en-US" altLang="zh-TW" dirty="0"/>
              <a:t>main()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9456" y="1412776"/>
            <a:ext cx="816056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int a=1, b=2, c; // host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int *d_a, *d_b, *d_c; // device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Allocate space for device copies of a, b, c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**)&amp;d_a,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**)&amp;d_b,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cudaMalloc((void **)&amp;d_c, sizeof(int));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Copy inputs to device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cudaMemcpy(d_a,&amp;a,sizeof(int),cudaMemcpyHostToDevice);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cudaMemcpy(d_b,&amp;b,sizeof(int),cudaMemcpyHostToDevice);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Launch add() kernel on GPU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add&lt;&lt;&lt;1,1&gt;&gt;&gt;(d_a, d_b, d_c);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Copy result back to host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cudaMemcpy(&amp;c, d_c, size, cudaMemcpyDeviceToHost);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// Cleanup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cudaFree(d_a); cudaFree(d_b); cudaFree(d_c);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return 0;  </a:t>
            </a:r>
          </a:p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066505" y="2420888"/>
            <a:ext cx="9818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dirty="0" smtClean="0">
                <a:solidFill>
                  <a:srgbClr val="FFFF00"/>
                </a:solidFill>
                <a:sym typeface="Wingdings 2" panose="05020102010507070707" pitchFamily="18" charset="2"/>
              </a:rPr>
              <a:t></a:t>
            </a:r>
            <a:endParaRPr lang="zh-TW" altLang="en-US" sz="8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2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SP(Streaming Processor)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最基本</a:t>
            </a:r>
            <a:r>
              <a:rPr lang="zh-TW" altLang="en-US" dirty="0"/>
              <a:t>的處理單元，也稱為</a:t>
            </a:r>
            <a:r>
              <a:rPr lang="en-SG" dirty="0"/>
              <a:t>CUDA core，</a:t>
            </a:r>
            <a:r>
              <a:rPr lang="zh-TW" altLang="en-US" dirty="0"/>
              <a:t>表示在上圖中為綠色的小格子</a:t>
            </a:r>
            <a:endParaRPr lang="en-US" altLang="zh-TW" dirty="0"/>
          </a:p>
          <a:p>
            <a:pPr lvl="1"/>
            <a:r>
              <a:rPr lang="zh-TW" altLang="en-US" dirty="0"/>
              <a:t>相當於一個簡易的</a:t>
            </a:r>
            <a:r>
              <a:rPr lang="en-SG" dirty="0"/>
              <a:t>CPU</a:t>
            </a:r>
          </a:p>
          <a:p>
            <a:pPr lvl="1"/>
            <a:r>
              <a:rPr lang="zh-TW" altLang="en-US" dirty="0"/>
              <a:t>內部包括控制單元</a:t>
            </a:r>
            <a:r>
              <a:rPr lang="en-SG" altLang="zh-TW" dirty="0"/>
              <a:t>Dispatch Port</a:t>
            </a:r>
            <a:r>
              <a:rPr lang="zh-TW" altLang="en-SG" dirty="0"/>
              <a:t>、</a:t>
            </a:r>
            <a:r>
              <a:rPr lang="en-SG" altLang="zh-TW" dirty="0"/>
              <a:t>Operand Collector</a:t>
            </a:r>
            <a:r>
              <a:rPr lang="zh-TW" altLang="en-SG" dirty="0"/>
              <a:t>，</a:t>
            </a:r>
            <a:r>
              <a:rPr lang="zh-TW" altLang="en-US" dirty="0"/>
              <a:t>以及浮點計算單元</a:t>
            </a:r>
            <a:r>
              <a:rPr lang="en-SG" altLang="zh-TW" dirty="0"/>
              <a:t>FP Unit</a:t>
            </a:r>
            <a:r>
              <a:rPr lang="zh-TW" altLang="en-SG" dirty="0"/>
              <a:t>、</a:t>
            </a:r>
            <a:r>
              <a:rPr lang="zh-TW" altLang="en-US" dirty="0"/>
              <a:t>整數計算單元</a:t>
            </a:r>
            <a:r>
              <a:rPr lang="en-SG" altLang="zh-TW" dirty="0" err="1"/>
              <a:t>Int</a:t>
            </a:r>
            <a:r>
              <a:rPr lang="en-SG" altLang="zh-TW" dirty="0"/>
              <a:t> Unit</a:t>
            </a:r>
            <a:r>
              <a:rPr lang="zh-TW" altLang="en-SG" dirty="0"/>
              <a:t>，</a:t>
            </a:r>
            <a:r>
              <a:rPr lang="zh-TW" altLang="en-US" dirty="0"/>
              <a:t>另外還包括計算結果隊列。當然還有</a:t>
            </a:r>
            <a:r>
              <a:rPr lang="en-SG" altLang="zh-TW" dirty="0"/>
              <a:t>Compare</a:t>
            </a:r>
            <a:r>
              <a:rPr lang="zh-TW" altLang="en-SG" dirty="0"/>
              <a:t>、</a:t>
            </a:r>
            <a:r>
              <a:rPr lang="en-SG" altLang="zh-TW" dirty="0"/>
              <a:t>Logic</a:t>
            </a:r>
            <a:r>
              <a:rPr lang="zh-TW" altLang="en-SG" dirty="0"/>
              <a:t>、</a:t>
            </a:r>
            <a:r>
              <a:rPr lang="en-SG" altLang="zh-TW" dirty="0"/>
              <a:t>Branch</a:t>
            </a:r>
            <a:r>
              <a:rPr lang="zh-TW" altLang="en-US" dirty="0"/>
              <a:t>等</a:t>
            </a:r>
            <a:endParaRPr lang="en-SG" dirty="0"/>
          </a:p>
          <a:p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356992"/>
            <a:ext cx="2650232" cy="25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5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3: add 2 vectors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Let’s </a:t>
            </a:r>
            <a:r>
              <a:rPr lang="en-US" altLang="zh-TW" sz="2400" dirty="0"/>
              <a:t>first</a:t>
            </a:r>
            <a:r>
              <a:rPr lang="en-US" altLang="zh-TW" dirty="0"/>
              <a:t> look at the sequential code!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19536" y="2060848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/</a:t>
            </a:r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/ function definition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void VecAdd(int N, float* A, float* B, float* C)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for(int i = 0; i&lt;N; i++)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   C[i] = A[i] + B[i];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}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int main()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{ ...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VecAdd (N, Ah, Bh, Ch);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... 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9609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Parallel CUDA code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10729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 </a:t>
            </a:r>
            <a:r>
              <a:rPr lang="en-US" altLang="zh-TW" sz="2400" dirty="0" err="1" smtClean="0">
                <a:solidFill>
                  <a:srgbClr val="FFFF00"/>
                </a:solidFill>
              </a:rPr>
              <a:t>threadIdx.x</a:t>
            </a:r>
            <a:r>
              <a:rPr lang="en-US" altLang="zh-TW" sz="2400" dirty="0" smtClean="0">
                <a:solidFill>
                  <a:srgbClr val="FFFF00"/>
                </a:solidFill>
              </a:rPr>
              <a:t> </a:t>
            </a:r>
            <a:r>
              <a:rPr lang="en-US" altLang="zh-TW" sz="2400" dirty="0" smtClean="0"/>
              <a:t>as </a:t>
            </a:r>
            <a:r>
              <a:rPr lang="en-US" altLang="zh-TW" sz="2400" dirty="0"/>
              <a:t>the index of the arrays </a:t>
            </a:r>
          </a:p>
          <a:p>
            <a:r>
              <a:rPr lang="en-US" altLang="zh-TW" sz="2400" dirty="0" smtClean="0"/>
              <a:t>Each </a:t>
            </a:r>
            <a:r>
              <a:rPr lang="en-US" altLang="zh-TW" sz="2400" dirty="0"/>
              <a:t>thread processes 1 addition, for the elements </a:t>
            </a:r>
            <a:r>
              <a:rPr lang="en-US" altLang="zh-TW" sz="2400" dirty="0" smtClean="0"/>
              <a:t>indexed </a:t>
            </a:r>
            <a:r>
              <a:rPr lang="en-US" altLang="zh-TW" sz="2400" dirty="0"/>
              <a:t>at </a:t>
            </a:r>
            <a:r>
              <a:rPr lang="en-US" altLang="zh-TW" sz="2400" dirty="0" err="1">
                <a:solidFill>
                  <a:srgbClr val="FFFF00"/>
                </a:solidFill>
              </a:rPr>
              <a:t>threadIdx.x</a:t>
            </a:r>
            <a:r>
              <a:rPr lang="en-US" altLang="zh-TW" sz="2400" dirty="0">
                <a:solidFill>
                  <a:srgbClr val="FFFF00"/>
                </a:solidFill>
              </a:rPr>
              <a:t> </a:t>
            </a:r>
            <a:r>
              <a:rPr lang="en-US" altLang="zh-TW" sz="2400" dirty="0" smtClean="0"/>
              <a:t>. 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11424" y="2709521"/>
            <a:ext cx="93610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// Kernel definition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VecAdd(float* A, float* B, float* C)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{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int i = threadIdx.x;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C[i] = A[i] + B[i];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int main()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{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// Kernel invocation with N threads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  VecAdd&lt;&lt;&lt;1, N&gt;&gt;&gt;(Ah, Bh, Ch);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951984" y="5745048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FF00"/>
                </a:solidFill>
                <a:sym typeface="Wingdings 2" panose="05020102010507070707" pitchFamily="18" charset="2"/>
              </a:rPr>
              <a:t>What is the limit of N?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0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N=4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6570794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Four threads can be </a:t>
            </a:r>
            <a:r>
              <a:rPr lang="en-US" altLang="zh-TW" sz="2400" dirty="0" smtClean="0"/>
              <a:t>executed </a:t>
            </a:r>
            <a:r>
              <a:rPr lang="en-US" altLang="zh-TW" sz="2400" dirty="0"/>
              <a:t>in parallel. </a:t>
            </a:r>
          </a:p>
          <a:p>
            <a:pPr marL="0" indent="0">
              <a:buNone/>
            </a:pPr>
            <a:r>
              <a:rPr lang="en-US" altLang="zh-TW" sz="2400" dirty="0"/>
              <a:t> </a:t>
            </a:r>
          </a:p>
          <a:p>
            <a:r>
              <a:rPr lang="en-US" altLang="zh-TW" sz="2400" dirty="0" smtClean="0"/>
              <a:t>Each </a:t>
            </a:r>
            <a:r>
              <a:rPr lang="en-US" altLang="zh-TW" sz="2400" dirty="0"/>
              <a:t>thread has a </a:t>
            </a:r>
            <a:r>
              <a:rPr lang="en-US" altLang="zh-TW" sz="2400" dirty="0" smtClean="0"/>
              <a:t>unique  </a:t>
            </a:r>
            <a:r>
              <a:rPr lang="en-US" altLang="zh-TW" sz="2400" dirty="0" err="1"/>
              <a:t>threadIdx</a:t>
            </a:r>
            <a:r>
              <a:rPr lang="en-US" altLang="zh-TW" sz="2400" dirty="0"/>
              <a:t> , </a:t>
            </a:r>
            <a:r>
              <a:rPr lang="en-US" altLang="zh-TW" sz="2400" dirty="0" smtClean="0"/>
              <a:t>starting </a:t>
            </a:r>
            <a:r>
              <a:rPr lang="en-US" altLang="zh-TW" sz="2400" dirty="0"/>
              <a:t>from 0.  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err="1" smtClean="0">
                <a:solidFill>
                  <a:srgbClr val="FFFF00"/>
                </a:solidFill>
              </a:rPr>
              <a:t>threadIdx</a:t>
            </a:r>
            <a:r>
              <a:rPr lang="en-US" altLang="zh-TW" sz="2400" dirty="0" smtClean="0"/>
              <a:t>  </a:t>
            </a:r>
            <a:r>
              <a:rPr lang="en-US" altLang="zh-TW" sz="2400" dirty="0"/>
              <a:t>is a </a:t>
            </a:r>
            <a:r>
              <a:rPr lang="en-US" altLang="zh-TW" sz="2400" dirty="0" smtClean="0"/>
              <a:t>build-in </a:t>
            </a:r>
            <a:r>
              <a:rPr lang="en-US" altLang="zh-TW" sz="2400" dirty="0"/>
              <a:t>variable, which is a </a:t>
            </a:r>
            <a:r>
              <a:rPr lang="en-US" altLang="zh-TW" sz="2400" dirty="0" smtClean="0"/>
              <a:t>structure </a:t>
            </a:r>
            <a:r>
              <a:rPr lang="en-US" altLang="zh-TW" sz="2400" dirty="0"/>
              <a:t>of 3 members: </a:t>
            </a:r>
            <a:r>
              <a:rPr lang="en-US" altLang="zh-TW" sz="2400" dirty="0" smtClean="0"/>
              <a:t>x </a:t>
            </a:r>
            <a:r>
              <a:rPr lang="en-US" altLang="zh-TW" sz="2400" dirty="0"/>
              <a:t>,  y , and  z . </a:t>
            </a:r>
          </a:p>
          <a:p>
            <a:pPr lvl="1"/>
            <a:r>
              <a:rPr lang="en-US" altLang="zh-TW" sz="2000" dirty="0" smtClean="0"/>
              <a:t>  </a:t>
            </a:r>
            <a:r>
              <a:rPr lang="en-US" altLang="zh-TW" sz="2000" dirty="0" err="1" smtClean="0"/>
              <a:t>struct</a:t>
            </a:r>
            <a:r>
              <a:rPr lang="en-US" altLang="zh-TW" sz="2000" dirty="0" smtClean="0"/>
              <a:t> unit3 { x; y; z; }; </a:t>
            </a:r>
          </a:p>
          <a:p>
            <a:pPr lvl="1"/>
            <a:r>
              <a:rPr lang="en-US" altLang="zh-TW" sz="2000" dirty="0" smtClean="0"/>
              <a:t>  </a:t>
            </a:r>
            <a:r>
              <a:rPr lang="en-US" altLang="zh-TW" sz="2000" dirty="0" err="1" smtClean="0"/>
              <a:t>struct</a:t>
            </a:r>
            <a:r>
              <a:rPr lang="en-US" altLang="zh-TW" sz="2000" dirty="0" smtClean="0"/>
              <a:t> dim3 { x; y; z; };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7536160" y="1556792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c[0] = a[0] + b[0]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36160" y="115610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Thread 0 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536160" y="2708920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c[1] = a[1] + b[1]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36160" y="230823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Thread 1 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536160" y="3933056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c[2] = a[2] + b[2]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36160" y="353236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Thread 2 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7536160" y="5157192"/>
            <a:ext cx="259228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c[3] = a[3] + b[3]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36160" y="475650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Thread 3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8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Alternative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4770594" cy="5040559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Using parallel thread instead </a:t>
            </a:r>
            <a:endParaRPr lang="en-US" altLang="zh-TW" sz="2400" dirty="0" smtClean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N blocks and each block has 1 thread. </a:t>
            </a:r>
            <a:endParaRPr lang="en-US" altLang="zh-TW" sz="2400" dirty="0" smtClean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r>
              <a:rPr lang="en-US" altLang="zh-TW" sz="2400" dirty="0" smtClean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Which </a:t>
            </a:r>
            <a:r>
              <a:rPr lang="en-US" altLang="zh-TW" sz="24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one is better? </a:t>
            </a:r>
          </a:p>
          <a:p>
            <a:pPr lvl="1"/>
            <a:r>
              <a:rPr lang="en-US" altLang="zh-TW" sz="2000" dirty="0" smtClean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Threads </a:t>
            </a:r>
            <a:r>
              <a:rPr lang="en-US" altLang="zh-TW" sz="20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in the same block can communicate, synchronize </a:t>
            </a:r>
            <a:r>
              <a:rPr lang="en-US" altLang="zh-TW" sz="2000" dirty="0" smtClean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with </a:t>
            </a:r>
            <a:r>
              <a:rPr lang="en-US" altLang="zh-TW" sz="20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others, but </a:t>
            </a:r>
            <a:r>
              <a:rPr lang="en-US" altLang="zh-TW" sz="2000" dirty="0">
                <a:solidFill>
                  <a:srgbClr val="FFFF00"/>
                </a:solidFill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the number of threads per block is limited</a:t>
            </a:r>
            <a:r>
              <a:rPr lang="en-US" altLang="zh-TW" sz="2000" dirty="0">
                <a:latin typeface="Times New Roman" panose="02020603050405020304" pitchFamily="18" charset="0"/>
                <a:ea typeface="Dotum" panose="020B0600000101010101" pitchFamily="34" charset="-127"/>
                <a:cs typeface="Times New Roman" panose="02020603050405020304" pitchFamily="18" charset="0"/>
              </a:rPr>
              <a:t>.</a:t>
            </a:r>
            <a:endParaRPr lang="zh-TW" altLang="en-US" sz="2000" dirty="0">
              <a:latin typeface="Times New Roman" panose="02020603050405020304" pitchFamily="18" charset="0"/>
              <a:ea typeface="Dotu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47928" y="1448500"/>
            <a:ext cx="66247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add(int *a, int *b, int *c)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c[blockIdx.x] = a[blockIdx.x] + b[blockIdx.x];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add&lt;&lt;&lt; N, 1 &gt;&gt;&gt;(d_a, d_b, d_c);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7675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3rd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5376" y="1412776"/>
            <a:ext cx="8596668" cy="5112567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Using multiple threads and multiple blocks </a:t>
            </a: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Suppose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N=16, grid size = 4, and block size = 4 </a:t>
            </a:r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How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to index 16 elements of an array? </a:t>
            </a:r>
          </a:p>
          <a:p>
            <a:pPr lvl="1"/>
            <a:r>
              <a:rPr lang="en-US" altLang="zh-TW" sz="18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Method 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1: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blockIdx.x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*4+threadIdx.x </a:t>
            </a:r>
          </a:p>
          <a:p>
            <a:pPr lvl="1"/>
            <a:r>
              <a:rPr lang="en-US" altLang="zh-TW" sz="18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Method 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2: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threadIdx.x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*4+blockIdx.x </a:t>
            </a: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Which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one is better? </a:t>
            </a:r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748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748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594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091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440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024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776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776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797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294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1643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7227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28048" y="243685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28048" y="279689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000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97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846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2430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598" y="2444035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971598" y="2804075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0436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5933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1282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06866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559496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109196" y="423217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644098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202498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59316" y="4208122"/>
            <a:ext cx="455265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640102" y="4219600"/>
            <a:ext cx="45536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215925" y="4208122"/>
            <a:ext cx="4379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774367" y="4208122"/>
            <a:ext cx="4675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07977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655840" y="423178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15989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735960" y="421991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534080" y="4212559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136921" y="4224037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71822" y="4212559"/>
            <a:ext cx="43090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230223" y="4212169"/>
            <a:ext cx="4309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</a:t>
            </a:r>
            <a:endParaRPr lang="zh-TW" altLang="en-US" dirty="0"/>
          </a:p>
        </p:txBody>
      </p:sp>
      <p:cxnSp>
        <p:nvCxnSpPr>
          <p:cNvPr id="45" name="直線單箭頭接點 44"/>
          <p:cNvCxnSpPr>
            <a:stCxn id="6" idx="2"/>
            <a:endCxn id="28" idx="0"/>
          </p:cNvCxnSpPr>
          <p:nvPr/>
        </p:nvCxnSpPr>
        <p:spPr>
          <a:xfrm>
            <a:off x="1739516" y="3717032"/>
            <a:ext cx="0" cy="503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7" idx="2"/>
            <a:endCxn id="29" idx="0"/>
          </p:cNvCxnSpPr>
          <p:nvPr/>
        </p:nvCxnSpPr>
        <p:spPr>
          <a:xfrm>
            <a:off x="2289216" y="3717032"/>
            <a:ext cx="0" cy="515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8" idx="2"/>
            <a:endCxn id="30" idx="0"/>
          </p:cNvCxnSpPr>
          <p:nvPr/>
        </p:nvCxnSpPr>
        <p:spPr>
          <a:xfrm>
            <a:off x="2824118" y="3717032"/>
            <a:ext cx="0" cy="5036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9" idx="2"/>
            <a:endCxn id="31" idx="0"/>
          </p:cNvCxnSpPr>
          <p:nvPr/>
        </p:nvCxnSpPr>
        <p:spPr>
          <a:xfrm>
            <a:off x="3382518" y="3717032"/>
            <a:ext cx="0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12" idx="2"/>
            <a:endCxn id="36" idx="0"/>
          </p:cNvCxnSpPr>
          <p:nvPr/>
        </p:nvCxnSpPr>
        <p:spPr>
          <a:xfrm>
            <a:off x="4259796" y="3717032"/>
            <a:ext cx="0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3" idx="2"/>
            <a:endCxn id="37" idx="0"/>
          </p:cNvCxnSpPr>
          <p:nvPr/>
        </p:nvCxnSpPr>
        <p:spPr>
          <a:xfrm>
            <a:off x="4809496" y="3717032"/>
            <a:ext cx="26364" cy="514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4" idx="2"/>
            <a:endCxn id="38" idx="0"/>
          </p:cNvCxnSpPr>
          <p:nvPr/>
        </p:nvCxnSpPr>
        <p:spPr>
          <a:xfrm flipH="1">
            <a:off x="5339916" y="3717032"/>
            <a:ext cx="4482" cy="503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5" idx="2"/>
            <a:endCxn id="39" idx="0"/>
          </p:cNvCxnSpPr>
          <p:nvPr/>
        </p:nvCxnSpPr>
        <p:spPr>
          <a:xfrm>
            <a:off x="5902798" y="3717032"/>
            <a:ext cx="13182" cy="502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18" idx="2"/>
            <a:endCxn id="40" idx="0"/>
          </p:cNvCxnSpPr>
          <p:nvPr/>
        </p:nvCxnSpPr>
        <p:spPr>
          <a:xfrm flipH="1">
            <a:off x="6714100" y="3733002"/>
            <a:ext cx="65976" cy="47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9" idx="2"/>
            <a:endCxn id="41" idx="0"/>
          </p:cNvCxnSpPr>
          <p:nvPr/>
        </p:nvCxnSpPr>
        <p:spPr>
          <a:xfrm flipH="1">
            <a:off x="7316941" y="3733002"/>
            <a:ext cx="12835" cy="491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0" idx="2"/>
            <a:endCxn id="42" idx="0"/>
          </p:cNvCxnSpPr>
          <p:nvPr/>
        </p:nvCxnSpPr>
        <p:spPr>
          <a:xfrm>
            <a:off x="7864678" y="3733002"/>
            <a:ext cx="22595" cy="479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21" idx="2"/>
            <a:endCxn id="43" idx="0"/>
          </p:cNvCxnSpPr>
          <p:nvPr/>
        </p:nvCxnSpPr>
        <p:spPr>
          <a:xfrm>
            <a:off x="8423078" y="3733002"/>
            <a:ext cx="22595" cy="479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24" idx="2"/>
            <a:endCxn id="32" idx="0"/>
          </p:cNvCxnSpPr>
          <p:nvPr/>
        </p:nvCxnSpPr>
        <p:spPr>
          <a:xfrm>
            <a:off x="9223626" y="3740179"/>
            <a:ext cx="63323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33" idx="0"/>
          </p:cNvCxnSpPr>
          <p:nvPr/>
        </p:nvCxnSpPr>
        <p:spPr>
          <a:xfrm>
            <a:off x="9773326" y="3740179"/>
            <a:ext cx="94457" cy="479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26" idx="2"/>
            <a:endCxn id="34" idx="0"/>
          </p:cNvCxnSpPr>
          <p:nvPr/>
        </p:nvCxnSpPr>
        <p:spPr>
          <a:xfrm>
            <a:off x="10308228" y="3740179"/>
            <a:ext cx="126688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27" idx="2"/>
            <a:endCxn id="35" idx="0"/>
          </p:cNvCxnSpPr>
          <p:nvPr/>
        </p:nvCxnSpPr>
        <p:spPr>
          <a:xfrm>
            <a:off x="10866628" y="3740179"/>
            <a:ext cx="141519" cy="4679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3rd implementation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5376" y="1412776"/>
            <a:ext cx="8596668" cy="5112567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Using multiple threads and multiple blocks </a:t>
            </a: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Suppose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N=16, grid size = 4, and block size = 4 </a:t>
            </a:r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How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to index 16 elements of an array? </a:t>
            </a:r>
          </a:p>
          <a:p>
            <a:pPr lvl="1"/>
            <a:r>
              <a:rPr lang="en-US" altLang="zh-TW" sz="18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Method 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1: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blockIdx.x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*4+threadIdx.x </a:t>
            </a:r>
          </a:p>
          <a:p>
            <a:pPr lvl="1"/>
            <a:r>
              <a:rPr lang="en-US" altLang="zh-TW" sz="1800" dirty="0" smtClean="0">
                <a:latin typeface="Dotum" panose="020B0600000101010101" pitchFamily="34" charset="-127"/>
                <a:ea typeface="Dotum" panose="020B0600000101010101" pitchFamily="34" charset="-127"/>
              </a:rPr>
              <a:t>Method 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2:  index = </a:t>
            </a:r>
            <a:r>
              <a:rPr lang="en-US" altLang="zh-TW" sz="1800" dirty="0" err="1">
                <a:latin typeface="Dotum" panose="020B0600000101010101" pitchFamily="34" charset="-127"/>
                <a:ea typeface="Dotum" panose="020B0600000101010101" pitchFamily="34" charset="-127"/>
              </a:rPr>
              <a:t>threadIdx.x</a:t>
            </a:r>
            <a:r>
              <a:rPr lang="en-US" altLang="zh-TW" sz="1800" dirty="0">
                <a:latin typeface="Dotum" panose="020B0600000101010101" pitchFamily="34" charset="-127"/>
                <a:ea typeface="Dotum" panose="020B0600000101010101" pitchFamily="34" charset="-127"/>
              </a:rPr>
              <a:t>*4+blockIdx.x </a:t>
            </a:r>
          </a:p>
          <a:p>
            <a:r>
              <a:rPr lang="en-US" altLang="zh-TW" sz="2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Which 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one is better? </a:t>
            </a:r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748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8748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594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0919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440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0249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07768" y="242088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07768" y="278092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797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629476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1643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722778" y="328498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28048" y="2436858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528048" y="2796898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6000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49756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6846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243058" y="3300954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71598" y="2444035"/>
            <a:ext cx="216024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blockIdx.x</a:t>
            </a:r>
            <a:r>
              <a:rPr lang="en-US" altLang="zh-TW" dirty="0" smtClean="0"/>
              <a:t> = 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8971598" y="2804075"/>
            <a:ext cx="2160240" cy="10801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threadIdx.x</a:t>
            </a:r>
            <a:r>
              <a:rPr lang="en-US" altLang="zh-TW" dirty="0" smtClean="0"/>
              <a:t>=</a:t>
            </a:r>
          </a:p>
          <a:p>
            <a:pPr algn="ctr"/>
            <a:endParaRPr lang="en-US" altLang="zh-TW" dirty="0"/>
          </a:p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0436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593306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1282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0686608" y="3308131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559496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2109196" y="423217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644098" y="422069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202498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9059316" y="4208122"/>
            <a:ext cx="455265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12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640102" y="4219600"/>
            <a:ext cx="45536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13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215925" y="4208122"/>
            <a:ext cx="4379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14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0774367" y="4208122"/>
            <a:ext cx="46756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15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07977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655840" y="4231786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159896" y="422030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735960" y="4219918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6534080" y="4212559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7136921" y="4224037"/>
            <a:ext cx="36004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671822" y="4212559"/>
            <a:ext cx="43090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230223" y="4212169"/>
            <a:ext cx="430900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11</a:t>
            </a:r>
            <a:endParaRPr lang="zh-TW" altLang="en-US" dirty="0"/>
          </a:p>
        </p:txBody>
      </p:sp>
      <p:cxnSp>
        <p:nvCxnSpPr>
          <p:cNvPr id="45" name="直線單箭頭接點 44"/>
          <p:cNvCxnSpPr>
            <a:stCxn id="6" idx="2"/>
            <a:endCxn id="28" idx="0"/>
          </p:cNvCxnSpPr>
          <p:nvPr/>
        </p:nvCxnSpPr>
        <p:spPr>
          <a:xfrm>
            <a:off x="1739516" y="3717032"/>
            <a:ext cx="0" cy="503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7" idx="2"/>
            <a:endCxn id="36" idx="0"/>
          </p:cNvCxnSpPr>
          <p:nvPr/>
        </p:nvCxnSpPr>
        <p:spPr>
          <a:xfrm>
            <a:off x="2289216" y="3717032"/>
            <a:ext cx="1970580" cy="5032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8" idx="2"/>
            <a:endCxn id="40" idx="0"/>
          </p:cNvCxnSpPr>
          <p:nvPr/>
        </p:nvCxnSpPr>
        <p:spPr>
          <a:xfrm>
            <a:off x="2824118" y="3717032"/>
            <a:ext cx="3889982" cy="495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9" idx="2"/>
            <a:endCxn id="32" idx="0"/>
          </p:cNvCxnSpPr>
          <p:nvPr/>
        </p:nvCxnSpPr>
        <p:spPr>
          <a:xfrm>
            <a:off x="3382518" y="3717032"/>
            <a:ext cx="5904431" cy="491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12" idx="2"/>
            <a:endCxn id="29" idx="0"/>
          </p:cNvCxnSpPr>
          <p:nvPr/>
        </p:nvCxnSpPr>
        <p:spPr>
          <a:xfrm flipH="1">
            <a:off x="2289216" y="3717032"/>
            <a:ext cx="1970580" cy="5151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13" idx="2"/>
            <a:endCxn id="37" idx="0"/>
          </p:cNvCxnSpPr>
          <p:nvPr/>
        </p:nvCxnSpPr>
        <p:spPr>
          <a:xfrm>
            <a:off x="4809496" y="3717032"/>
            <a:ext cx="26364" cy="5147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4" idx="2"/>
            <a:endCxn id="41" idx="0"/>
          </p:cNvCxnSpPr>
          <p:nvPr/>
        </p:nvCxnSpPr>
        <p:spPr>
          <a:xfrm>
            <a:off x="5344398" y="3717032"/>
            <a:ext cx="1972543" cy="5070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15" idx="2"/>
            <a:endCxn id="33" idx="0"/>
          </p:cNvCxnSpPr>
          <p:nvPr/>
        </p:nvCxnSpPr>
        <p:spPr>
          <a:xfrm>
            <a:off x="5902798" y="3717032"/>
            <a:ext cx="3964985" cy="5025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18" idx="2"/>
            <a:endCxn id="30" idx="0"/>
          </p:cNvCxnSpPr>
          <p:nvPr/>
        </p:nvCxnSpPr>
        <p:spPr>
          <a:xfrm flipH="1">
            <a:off x="2824118" y="3733002"/>
            <a:ext cx="3955958" cy="487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stCxn id="19" idx="2"/>
            <a:endCxn id="38" idx="0"/>
          </p:cNvCxnSpPr>
          <p:nvPr/>
        </p:nvCxnSpPr>
        <p:spPr>
          <a:xfrm flipH="1">
            <a:off x="5339916" y="3733002"/>
            <a:ext cx="1989860" cy="487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0" idx="2"/>
            <a:endCxn id="42" idx="0"/>
          </p:cNvCxnSpPr>
          <p:nvPr/>
        </p:nvCxnSpPr>
        <p:spPr>
          <a:xfrm>
            <a:off x="7864678" y="3733002"/>
            <a:ext cx="22595" cy="479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21" idx="2"/>
            <a:endCxn id="34" idx="0"/>
          </p:cNvCxnSpPr>
          <p:nvPr/>
        </p:nvCxnSpPr>
        <p:spPr>
          <a:xfrm>
            <a:off x="8423078" y="3733002"/>
            <a:ext cx="2011838" cy="4751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24" idx="2"/>
            <a:endCxn id="31" idx="0"/>
          </p:cNvCxnSpPr>
          <p:nvPr/>
        </p:nvCxnSpPr>
        <p:spPr>
          <a:xfrm flipH="1">
            <a:off x="3382518" y="3740179"/>
            <a:ext cx="5841108" cy="4801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endCxn id="39" idx="0"/>
          </p:cNvCxnSpPr>
          <p:nvPr/>
        </p:nvCxnSpPr>
        <p:spPr>
          <a:xfrm flipH="1">
            <a:off x="5915980" y="3740179"/>
            <a:ext cx="3857346" cy="479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stCxn id="26" idx="2"/>
            <a:endCxn id="43" idx="0"/>
          </p:cNvCxnSpPr>
          <p:nvPr/>
        </p:nvCxnSpPr>
        <p:spPr>
          <a:xfrm flipH="1">
            <a:off x="8445673" y="3740179"/>
            <a:ext cx="1862555" cy="471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27" idx="2"/>
            <a:endCxn id="35" idx="0"/>
          </p:cNvCxnSpPr>
          <p:nvPr/>
        </p:nvCxnSpPr>
        <p:spPr>
          <a:xfrm>
            <a:off x="10866628" y="3740179"/>
            <a:ext cx="141519" cy="467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647728" y="6024791"/>
            <a:ext cx="3607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FFFF00"/>
                </a:solidFill>
              </a:rPr>
              <a:t>memory coalesced</a:t>
            </a:r>
          </a:p>
        </p:txBody>
      </p:sp>
    </p:spTree>
    <p:extLst>
      <p:ext uri="{BB962C8B-B14F-4D97-AF65-F5344CB8AC3E}">
        <p14:creationId xmlns:p14="http://schemas.microsoft.com/office/powerpoint/2010/main" val="27425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general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27178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the </a:t>
            </a:r>
            <a:r>
              <a:rPr lang="en-US" altLang="zh-TW" sz="2400" dirty="0" smtClean="0"/>
              <a:t>built-</a:t>
            </a:r>
            <a:r>
              <a:rPr lang="en-US" altLang="zh-TW" sz="2400" dirty="0"/>
              <a:t>in variable 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  for threads per block. </a:t>
            </a:r>
            <a:endParaRPr lang="zh-TW" altLang="en-US" sz="2400" dirty="0"/>
          </a:p>
          <a:p>
            <a:r>
              <a:rPr lang="zh-TW" altLang="en-US" sz="2400" dirty="0" smtClean="0"/>
              <a:t>BS  </a:t>
            </a:r>
            <a:r>
              <a:rPr lang="zh-TW" altLang="en-US" sz="2400" dirty="0"/>
              <a:t>is block size (number of threads per block)  </a:t>
            </a:r>
          </a:p>
        </p:txBody>
      </p:sp>
      <p:sp>
        <p:nvSpPr>
          <p:cNvPr id="4" name="矩形 3"/>
          <p:cNvSpPr/>
          <p:nvPr/>
        </p:nvSpPr>
        <p:spPr>
          <a:xfrm>
            <a:off x="715780" y="2460952"/>
            <a:ext cx="79445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__</a:t>
            </a:r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global__ void add(int *a, int *b, int *c)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index = threadIdx.x + blockIdx.x * blockDim.x;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c[index] = a[index] + b[index];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 </a:t>
            </a:r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add&lt;&lt;&lt; N/BS,BS&gt;&gt;&gt;(d_a, d_b, d_c);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</a:t>
            </a:r>
          </a:p>
        </p:txBody>
      </p:sp>
      <p:sp>
        <p:nvSpPr>
          <p:cNvPr id="5" name="雲朵形 4"/>
          <p:cNvSpPr/>
          <p:nvPr/>
        </p:nvSpPr>
        <p:spPr>
          <a:xfrm>
            <a:off x="6312024" y="2963483"/>
            <a:ext cx="5623072" cy="325222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What if  N  is not a </a:t>
            </a:r>
          </a:p>
          <a:p>
            <a:pPr algn="ctr"/>
            <a:r>
              <a:rPr lang="en-US" altLang="zh-TW" sz="3200" dirty="0"/>
              <a:t>multiple of  BS ?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6854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even more general case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kernel function can have branches, but with a price to </a:t>
            </a:r>
            <a:r>
              <a:rPr lang="en-US" altLang="zh-TW" sz="2400" dirty="0" smtClean="0"/>
              <a:t>pay</a:t>
            </a:r>
            <a:r>
              <a:rPr lang="en-US" altLang="zh-TW" sz="2400" dirty="0"/>
              <a:t>… 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93082" y="2492896"/>
            <a:ext cx="1007147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__</a:t>
            </a:r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global__ void add(int *a, int *b, int *c, int n)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index = threadIdx.x + blockIdx.x * blockDim.x;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if (index &lt; n)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   c[index] = a[index] + b[index];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 </a:t>
            </a:r>
            <a:endParaRPr lang="en-US" altLang="zh-TW" sz="2000" dirty="0" smtClean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endParaRPr lang="zh-TW" altLang="en-US" sz="2000" dirty="0">
              <a:latin typeface="Dotum" panose="020B0600000101010101" pitchFamily="34" charset="-127"/>
              <a:ea typeface="Dotum" panose="020B0600000101010101" pitchFamily="34" charset="-127"/>
              <a:cs typeface="Arial Unicode MS" panose="020B0604020202020204" pitchFamily="34" charset="-120"/>
            </a:endParaRP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int main(void) {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a[N], b[N], c[N];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int *d_a, *d_b, *d_c;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add&lt;&lt;&lt; (N+BS-1)/BS, BS&gt;&gt;&gt;(d_a, d_b, d_c, N); 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   ... </a:t>
            </a:r>
          </a:p>
          <a:p>
            <a:r>
              <a:rPr lang="zh-TW" altLang="en-US" sz="2000" dirty="0">
                <a:latin typeface="Dotum" panose="020B0600000101010101" pitchFamily="34" charset="-127"/>
                <a:ea typeface="Dotum" panose="020B0600000101010101" pitchFamily="34" charset="-127"/>
                <a:cs typeface="Arial Unicode MS" panose="020B0604020202020204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8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Execution time: in host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459226" cy="462858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CUDA provides functions to measure the execution time </a:t>
            </a:r>
            <a:r>
              <a:rPr lang="en-US" altLang="zh-TW" sz="2400" dirty="0" smtClean="0"/>
              <a:t>between </a:t>
            </a:r>
            <a:r>
              <a:rPr lang="en-US" altLang="zh-TW" sz="2400" dirty="0"/>
              <a:t>events. </a:t>
            </a:r>
          </a:p>
          <a:p>
            <a:pPr marL="0" indent="0">
              <a:buNone/>
            </a:pPr>
            <a:r>
              <a:rPr lang="en-US" altLang="zh-TW" sz="2400" dirty="0"/>
              <a:t>  </a:t>
            </a:r>
            <a:r>
              <a:rPr lang="en-US" altLang="zh-TW" sz="2400" dirty="0" err="1"/>
              <a:t>cudaError_t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cudaEventElapsedTime</a:t>
            </a:r>
            <a:r>
              <a:rPr lang="en-US" altLang="zh-TW" sz="2400" dirty="0"/>
              <a:t>( </a:t>
            </a:r>
            <a:r>
              <a:rPr lang="en-US" altLang="zh-TW" sz="2400" dirty="0" smtClean="0"/>
              <a:t>float</a:t>
            </a:r>
            <a:r>
              <a:rPr lang="en-US" altLang="zh-TW" sz="2400" dirty="0"/>
              <a:t>* </a:t>
            </a:r>
            <a:r>
              <a:rPr lang="en-US" altLang="zh-TW" sz="2400" dirty="0" err="1"/>
              <a:t>ms</a:t>
            </a:r>
            <a:r>
              <a:rPr lang="en-US" altLang="zh-TW" sz="2400" dirty="0"/>
              <a:t>,  </a:t>
            </a:r>
            <a:r>
              <a:rPr lang="en-US" altLang="zh-TW" sz="2400" dirty="0" err="1" smtClean="0"/>
              <a:t>cudaEvent_t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start,  </a:t>
            </a:r>
            <a:r>
              <a:rPr lang="en-US" altLang="zh-TW" sz="2400" dirty="0" err="1" smtClean="0"/>
              <a:t>cudaEvent_t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end) </a:t>
            </a:r>
          </a:p>
          <a:p>
            <a:pPr lvl="1"/>
            <a:r>
              <a:rPr lang="en-US" altLang="zh-TW" sz="2000" dirty="0" err="1" smtClean="0"/>
              <a:t>ms</a:t>
            </a:r>
            <a:r>
              <a:rPr lang="en-US" altLang="zh-TW" sz="2000" dirty="0"/>
              <a:t>: time between start and end in </a:t>
            </a:r>
            <a:r>
              <a:rPr lang="en-US" altLang="zh-TW" sz="2000" dirty="0" err="1"/>
              <a:t>ms</a:t>
            </a:r>
            <a:r>
              <a:rPr lang="en-US" altLang="zh-TW" sz="2000" dirty="0"/>
              <a:t> </a:t>
            </a:r>
          </a:p>
          <a:p>
            <a:pPr lvl="1"/>
            <a:r>
              <a:rPr lang="en-US" altLang="zh-TW" sz="2000" dirty="0" smtClean="0"/>
              <a:t>start</a:t>
            </a:r>
            <a:r>
              <a:rPr lang="en-US" altLang="zh-TW" sz="2000" dirty="0"/>
              <a:t>: starting event </a:t>
            </a:r>
          </a:p>
          <a:p>
            <a:pPr lvl="1"/>
            <a:r>
              <a:rPr lang="en-US" altLang="zh-TW" sz="2000" dirty="0" smtClean="0"/>
              <a:t>end</a:t>
            </a:r>
            <a:r>
              <a:rPr lang="en-US" altLang="zh-TW" sz="2000" dirty="0"/>
              <a:t>: ending event </a:t>
            </a:r>
          </a:p>
          <a:p>
            <a:r>
              <a:rPr lang="en-US" altLang="zh-TW" sz="2400" dirty="0" smtClean="0"/>
              <a:t>The </a:t>
            </a:r>
            <a:r>
              <a:rPr lang="en-US" altLang="zh-TW" sz="2400" dirty="0"/>
              <a:t>time unit is milliseconds, whose resolution is 0.5 </a:t>
            </a:r>
            <a:r>
              <a:rPr lang="en-US" altLang="zh-TW" sz="2400" dirty="0" smtClean="0"/>
              <a:t>microseconds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54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 event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1179306" cy="5112567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Data type</a:t>
            </a:r>
            <a:r>
              <a:rPr lang="zh-TW" altLang="en-US" sz="2400" dirty="0"/>
              <a:t>：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</a:t>
            </a:r>
          </a:p>
          <a:p>
            <a:r>
              <a:rPr lang="en-US" altLang="zh-TW" sz="2400" dirty="0" err="1" smtClean="0"/>
              <a:t>cudaError_t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cudaEventCreate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* event) </a:t>
            </a:r>
          </a:p>
          <a:p>
            <a:pPr lvl="1"/>
            <a:r>
              <a:rPr lang="en-US" altLang="zh-TW" sz="2000" dirty="0" smtClean="0"/>
              <a:t>Create </a:t>
            </a:r>
            <a:r>
              <a:rPr lang="en-US" altLang="zh-TW" sz="2000" dirty="0"/>
              <a:t>CUDA event </a:t>
            </a:r>
          </a:p>
          <a:p>
            <a:r>
              <a:rPr lang="en-US" altLang="zh-TW" sz="2400" dirty="0" err="1" smtClean="0"/>
              <a:t>cudaError_t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cudaEventRecord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event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cudaStream_t</a:t>
            </a:r>
            <a:r>
              <a:rPr lang="en-US" altLang="zh-TW" sz="2400" dirty="0"/>
              <a:t> stream = 0) </a:t>
            </a:r>
          </a:p>
          <a:p>
            <a:pPr lvl="1"/>
            <a:r>
              <a:rPr lang="en-US" altLang="zh-TW" sz="2000" dirty="0" smtClean="0"/>
              <a:t>Record </a:t>
            </a:r>
            <a:r>
              <a:rPr lang="en-US" altLang="zh-TW" sz="2000" dirty="0"/>
              <a:t>CUDA event </a:t>
            </a:r>
          </a:p>
          <a:p>
            <a:pPr lvl="1"/>
            <a:r>
              <a:rPr lang="en-US" altLang="zh-TW" sz="2000" dirty="0" smtClean="0"/>
              <a:t>If </a:t>
            </a:r>
            <a:r>
              <a:rPr lang="en-US" altLang="zh-TW" sz="2000" dirty="0"/>
              <a:t>stream is non-zero, the event is recorded after all preceding operations </a:t>
            </a:r>
            <a:r>
              <a:rPr lang="en-US" altLang="zh-TW" sz="2000" dirty="0" smtClean="0"/>
              <a:t>in </a:t>
            </a:r>
            <a:r>
              <a:rPr lang="en-US" altLang="zh-TW" sz="2000" dirty="0"/>
              <a:t>the stream have been completed </a:t>
            </a:r>
          </a:p>
          <a:p>
            <a:pPr lvl="1"/>
            <a:r>
              <a:rPr lang="en-US" altLang="zh-TW" sz="2000" dirty="0" smtClean="0"/>
              <a:t>Since </a:t>
            </a:r>
            <a:r>
              <a:rPr lang="en-US" altLang="zh-TW" sz="2000" dirty="0"/>
              <a:t>operation is asynchronous, </a:t>
            </a:r>
            <a:r>
              <a:rPr lang="en-US" altLang="zh-TW" sz="2000" dirty="0" err="1"/>
              <a:t>cudaEventQuery</a:t>
            </a:r>
            <a:r>
              <a:rPr lang="en-US" altLang="zh-TW" sz="2000" dirty="0"/>
              <a:t>() and/or </a:t>
            </a:r>
            <a:r>
              <a:rPr lang="en-US" altLang="zh-TW" sz="2000" dirty="0" err="1" smtClean="0"/>
              <a:t>cudaEventSynchronize</a:t>
            </a:r>
            <a:r>
              <a:rPr lang="en-US" altLang="zh-TW" sz="2000" dirty="0"/>
              <a:t>() must be used to determine when the event has </a:t>
            </a:r>
            <a:r>
              <a:rPr lang="en-US" altLang="zh-TW" sz="2000" dirty="0" smtClean="0"/>
              <a:t>actually </a:t>
            </a:r>
            <a:r>
              <a:rPr lang="en-US" altLang="zh-TW" sz="2000" dirty="0"/>
              <a:t>been recorded </a:t>
            </a:r>
          </a:p>
          <a:p>
            <a:r>
              <a:rPr lang="en-US" altLang="zh-TW" sz="2400" dirty="0" err="1" smtClean="0"/>
              <a:t>cudaError_t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cudaEventSynchronize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cudaEvent_t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event</a:t>
            </a:r>
            <a:r>
              <a:rPr lang="en-US" altLang="zh-TW" sz="2400" dirty="0"/>
              <a:t>) </a:t>
            </a:r>
          </a:p>
          <a:p>
            <a:pPr lvl="1"/>
            <a:r>
              <a:rPr lang="en-US" altLang="zh-TW" sz="2000" dirty="0" smtClean="0"/>
              <a:t>Wait </a:t>
            </a:r>
            <a:r>
              <a:rPr lang="en-US" altLang="zh-TW" sz="2000" dirty="0"/>
              <a:t>until the completion of all device work preceding the most recent call </a:t>
            </a:r>
            <a:r>
              <a:rPr lang="en-US" altLang="zh-TW" sz="2000" dirty="0" smtClean="0"/>
              <a:t>to </a:t>
            </a:r>
            <a:r>
              <a:rPr lang="en-US" altLang="zh-TW" sz="2000" dirty="0" err="1"/>
              <a:t>cudaEventRecord</a:t>
            </a:r>
            <a:r>
              <a:rPr lang="en-US" altLang="zh-TW" sz="2000" dirty="0"/>
              <a:t>()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01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GPU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GPU: Graphics Processing Unit </a:t>
            </a:r>
          </a:p>
          <a:p>
            <a:r>
              <a:rPr lang="en-US" altLang="zh-TW" sz="2400" dirty="0"/>
              <a:t>Traditionally used for real-time rendering </a:t>
            </a:r>
          </a:p>
          <a:p>
            <a:r>
              <a:rPr lang="en-US" altLang="zh-TW" sz="2400" dirty="0"/>
              <a:t>High computational density (100s of ALUs) and memory bandwidth (100+ GB/s) </a:t>
            </a:r>
          </a:p>
          <a:p>
            <a:r>
              <a:rPr lang="en-US" altLang="zh-TW" sz="2400" dirty="0"/>
              <a:t>Throughput processor: 1000s of concurrent threads to hide latency (vs. large fast caches) 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285348"/>
            <a:ext cx="4248472" cy="23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603242" cy="462858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cudaEvent_t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start, stop;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cudaEventCreate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(&amp;start);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cudaEventCreate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cudaEventRecord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(start);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5. kernel&lt;&lt;&lt;block, thread&gt;&gt;&gt;();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6.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cudaEventRecord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cudaEventSynchronize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(stop);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8. float time; </a:t>
            </a:r>
          </a:p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9.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cudaEventElapsedTime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(&amp;time, start, stop); </a:t>
            </a:r>
          </a:p>
        </p:txBody>
      </p:sp>
    </p:spTree>
    <p:extLst>
      <p:ext uri="{BB962C8B-B14F-4D97-AF65-F5344CB8AC3E}">
        <p14:creationId xmlns:p14="http://schemas.microsoft.com/office/powerpoint/2010/main" val="10738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information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9451114" cy="4628586"/>
          </a:xfrm>
        </p:spPr>
        <p:txBody>
          <a:bodyPr>
            <a:noAutofit/>
          </a:bodyPr>
          <a:lstStyle/>
          <a:p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Query device information by </a:t>
            </a:r>
          </a:p>
          <a:p>
            <a:pPr marL="0" indent="0">
              <a:buNone/>
            </a:pP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cudaGetDeviceProperties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struct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4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cudaDeviceProp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*prop, </a:t>
            </a:r>
            <a:r>
              <a:rPr lang="en-US" altLang="zh-TW" sz="24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24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device) </a:t>
            </a:r>
          </a:p>
          <a:p>
            <a:pPr lvl="1"/>
            <a:r>
              <a:rPr lang="en-US" altLang="zh-TW" sz="2000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cudaDeviceProp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a structure, which specifies properties 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queried device </a:t>
            </a:r>
          </a:p>
          <a:p>
            <a:pPr lvl="2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char name[256];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maxThreadsPerBlock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maxThreadsDim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[3];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maxGridSize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[3]; </a:t>
            </a:r>
          </a:p>
          <a:p>
            <a:pPr lvl="2"/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1800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clockRate</a:t>
            </a:r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; </a:t>
            </a:r>
          </a:p>
          <a:p>
            <a:pPr lvl="2"/>
            <a:r>
              <a:rPr lang="en-US" altLang="zh-TW" sz="1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... </a:t>
            </a:r>
          </a:p>
          <a:p>
            <a:pPr lvl="1"/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the device number, specifying which device’s </a:t>
            </a:r>
            <a:r>
              <a:rPr lang="en-US" altLang="zh-TW" sz="2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information </a:t>
            </a:r>
            <a:r>
              <a:rPr lang="en-US" altLang="zh-TW" sz="2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queried (used in multi-GPU environment) </a:t>
            </a:r>
            <a:endParaRPr lang="zh-TW" altLang="en-US" sz="2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1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Host and device sync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531234" cy="462858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Kernel launches are </a:t>
            </a:r>
            <a:r>
              <a:rPr lang="en-US" altLang="zh-TW" sz="2800" dirty="0">
                <a:solidFill>
                  <a:srgbClr val="FFFF00"/>
                </a:solidFill>
              </a:rPr>
              <a:t>asynchronous </a:t>
            </a:r>
          </a:p>
          <a:p>
            <a:pPr lvl="1"/>
            <a:r>
              <a:rPr lang="en-US" altLang="zh-TW" sz="2400" dirty="0" smtClean="0"/>
              <a:t>Control </a:t>
            </a:r>
            <a:r>
              <a:rPr lang="en-US" altLang="zh-TW" sz="2400" dirty="0"/>
              <a:t>returns to the CPU immediately </a:t>
            </a:r>
          </a:p>
          <a:p>
            <a:pPr lvl="1"/>
            <a:r>
              <a:rPr lang="en-US" altLang="zh-TW" sz="2400" dirty="0" smtClean="0"/>
              <a:t>CPU </a:t>
            </a:r>
            <a:r>
              <a:rPr lang="en-US" altLang="zh-TW" sz="2400" dirty="0"/>
              <a:t>needs to synchronize before consuming the </a:t>
            </a:r>
            <a:r>
              <a:rPr lang="en-US" altLang="zh-TW" sz="2400" dirty="0" smtClean="0"/>
              <a:t>results</a:t>
            </a:r>
            <a:r>
              <a:rPr lang="en-US" altLang="zh-TW" sz="2400" dirty="0"/>
              <a:t>.   </a:t>
            </a:r>
          </a:p>
          <a:p>
            <a:pPr lvl="1"/>
            <a:r>
              <a:rPr lang="en-US" altLang="zh-TW" sz="2400" dirty="0" err="1" smtClean="0">
                <a:solidFill>
                  <a:srgbClr val="FFFF00"/>
                </a:solidFill>
              </a:rPr>
              <a:t>cudaDeviceSynchronize</a:t>
            </a:r>
            <a:r>
              <a:rPr lang="en-US" altLang="zh-TW" sz="2400" dirty="0">
                <a:solidFill>
                  <a:srgbClr val="FFFF00"/>
                </a:solidFill>
              </a:rPr>
              <a:t>()</a:t>
            </a:r>
            <a:r>
              <a:rPr lang="en-US" altLang="zh-TW" sz="2400" dirty="0"/>
              <a:t> blocks the CPU until </a:t>
            </a:r>
            <a:r>
              <a:rPr lang="en-US" altLang="zh-TW" sz="2400" dirty="0" smtClean="0"/>
              <a:t>all </a:t>
            </a:r>
            <a:r>
              <a:rPr lang="en-US" altLang="zh-TW" sz="2400" dirty="0"/>
              <a:t>preceding CUDA calls have completed </a:t>
            </a:r>
            <a:endParaRPr lang="en-US" altLang="zh-TW" sz="2400" dirty="0" smtClean="0"/>
          </a:p>
          <a:p>
            <a:pPr lvl="1"/>
            <a:endParaRPr lang="en-US" altLang="zh-TW" sz="2400" dirty="0"/>
          </a:p>
          <a:p>
            <a:r>
              <a:rPr lang="en-US" altLang="zh-TW" sz="2800" dirty="0" err="1" smtClean="0"/>
              <a:t>cudaMemcpy</a:t>
            </a:r>
            <a:r>
              <a:rPr lang="en-US" altLang="zh-TW" sz="2800" dirty="0"/>
              <a:t>()  blocks the CPU until the copy is </a:t>
            </a:r>
            <a:r>
              <a:rPr lang="en-US" altLang="zh-TW" sz="2800" dirty="0" smtClean="0"/>
              <a:t>complete </a:t>
            </a:r>
            <a:endParaRPr lang="en-US" altLang="zh-TW" sz="2800" dirty="0"/>
          </a:p>
          <a:p>
            <a:pPr lvl="1"/>
            <a:r>
              <a:rPr lang="en-US" altLang="zh-TW" sz="2400" dirty="0" smtClean="0">
                <a:solidFill>
                  <a:srgbClr val="FFFF00"/>
                </a:solidFill>
              </a:rPr>
              <a:t>Copy </a:t>
            </a:r>
            <a:r>
              <a:rPr lang="en-US" altLang="zh-TW" sz="2400" dirty="0">
                <a:solidFill>
                  <a:srgbClr val="FFFF00"/>
                </a:solidFill>
              </a:rPr>
              <a:t>begins when all preceding CUDA calls have </a:t>
            </a:r>
            <a:r>
              <a:rPr lang="en-US" altLang="zh-TW" sz="2400" dirty="0" smtClean="0">
                <a:solidFill>
                  <a:srgbClr val="FFFF00"/>
                </a:solidFill>
              </a:rPr>
              <a:t>completed </a:t>
            </a:r>
            <a:endParaRPr lang="en-US" altLang="zh-TW" sz="2400" dirty="0">
              <a:solidFill>
                <a:srgbClr val="FFFF00"/>
              </a:solidFill>
            </a:endParaRPr>
          </a:p>
          <a:p>
            <a:pPr lvl="1"/>
            <a:r>
              <a:rPr lang="en-US" altLang="zh-TW" sz="2400" dirty="0" smtClean="0"/>
              <a:t>Using  </a:t>
            </a:r>
            <a:r>
              <a:rPr lang="en-US" altLang="zh-TW" sz="2400" dirty="0" err="1"/>
              <a:t>cudaMemcpyAsync</a:t>
            </a:r>
            <a:r>
              <a:rPr lang="en-US" altLang="zh-TW" sz="2400" dirty="0"/>
              <a:t>()  to perform </a:t>
            </a:r>
            <a:r>
              <a:rPr lang="en-US" altLang="zh-TW" sz="2400" dirty="0" smtClean="0"/>
              <a:t>asynchronous </a:t>
            </a:r>
            <a:r>
              <a:rPr lang="en-US" altLang="zh-TW" sz="2400" dirty="0"/>
              <a:t>memory copy, which does not block the </a:t>
            </a:r>
            <a:r>
              <a:rPr lang="en-US" altLang="zh-TW" sz="2400" dirty="0" smtClean="0"/>
              <a:t>CPU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211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Reporting errors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9595130" cy="525658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All CUDA calls return an error code  </a:t>
            </a:r>
            <a:r>
              <a:rPr lang="en-US" altLang="zh-TW" sz="2800" dirty="0" err="1"/>
              <a:t>cudaError_t</a:t>
            </a:r>
            <a:r>
              <a:rPr lang="en-US" altLang="zh-TW" sz="2800" dirty="0"/>
              <a:t>  </a:t>
            </a:r>
          </a:p>
          <a:p>
            <a:pPr lvl="1"/>
            <a:r>
              <a:rPr lang="en-US" altLang="zh-TW" sz="2400" dirty="0" smtClean="0"/>
              <a:t>Error </a:t>
            </a:r>
            <a:r>
              <a:rPr lang="en-US" altLang="zh-TW" sz="2400" dirty="0"/>
              <a:t>in the API call itself OR Error in an earlier </a:t>
            </a:r>
            <a:r>
              <a:rPr lang="en-US" altLang="zh-TW" sz="2400" dirty="0" smtClean="0"/>
              <a:t>asynchronous </a:t>
            </a:r>
            <a:r>
              <a:rPr lang="en-US" altLang="zh-TW" sz="2400" dirty="0"/>
              <a:t>operation (e.g. kernel) 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Get </a:t>
            </a:r>
            <a:r>
              <a:rPr lang="en-US" altLang="zh-TW" sz="2800" dirty="0"/>
              <a:t>the error code for the last error: </a:t>
            </a:r>
          </a:p>
          <a:p>
            <a:pPr lvl="1"/>
            <a:r>
              <a:rPr lang="en-US" altLang="zh-TW" sz="2400" dirty="0" err="1" smtClean="0"/>
              <a:t>cudaError_t</a:t>
            </a:r>
            <a:r>
              <a:rPr lang="en-US" altLang="zh-TW" sz="2400" dirty="0" smtClean="0"/>
              <a:t> </a:t>
            </a:r>
            <a:r>
              <a:rPr lang="en-US" altLang="zh-TW" sz="2400" dirty="0" err="1"/>
              <a:t>cudaGetLastError</a:t>
            </a:r>
            <a:r>
              <a:rPr lang="en-US" altLang="zh-TW" sz="2400" dirty="0"/>
              <a:t>(void) 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Get </a:t>
            </a:r>
            <a:r>
              <a:rPr lang="en-US" altLang="zh-TW" sz="2800" dirty="0"/>
              <a:t>a string to describe the error: </a:t>
            </a:r>
          </a:p>
          <a:p>
            <a:pPr lvl="1"/>
            <a:r>
              <a:rPr lang="en-US" altLang="zh-TW" sz="2400" dirty="0" smtClean="0"/>
              <a:t>char </a:t>
            </a:r>
            <a:r>
              <a:rPr lang="en-US" altLang="zh-TW" sz="2400" dirty="0"/>
              <a:t>*</a:t>
            </a:r>
            <a:r>
              <a:rPr lang="en-US" altLang="zh-TW" sz="2400" dirty="0" err="1"/>
              <a:t>cudaGetErrorString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cudaError_t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2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 Management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035290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Application can query and select GPUs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cudaGetDeviceCount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*count)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cudaSetDevice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device)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*device)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cudaGetDeviceProperties</a:t>
            </a:r>
            <a:r>
              <a:rPr lang="en-US" altLang="zh-TW" sz="2000" dirty="0"/>
              <a:t>(</a:t>
            </a:r>
            <a:r>
              <a:rPr lang="en-US" altLang="zh-TW" sz="2000" dirty="0" err="1"/>
              <a:t>cudaDeviceProp</a:t>
            </a:r>
            <a:r>
              <a:rPr lang="en-US" altLang="zh-TW" sz="2000" dirty="0"/>
              <a:t> *prop, </a:t>
            </a:r>
            <a:r>
              <a:rPr lang="en-US" altLang="zh-TW" sz="2000" dirty="0" err="1"/>
              <a:t>int</a:t>
            </a:r>
            <a:r>
              <a:rPr lang="en-US" altLang="zh-TW" sz="2000" dirty="0"/>
              <a:t> device) </a:t>
            </a:r>
          </a:p>
          <a:p>
            <a:endParaRPr lang="en-US" altLang="zh-TW" sz="2400" dirty="0"/>
          </a:p>
          <a:p>
            <a:r>
              <a:rPr lang="en-US" altLang="zh-TW" sz="2400" dirty="0"/>
              <a:t>Multiple CPU threads can share a device 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single CPU thread can manage multiple devices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cudaSetDevice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) to select current device </a:t>
            </a:r>
          </a:p>
          <a:p>
            <a:pPr lvl="1"/>
            <a:r>
              <a:rPr lang="en-US" altLang="zh-TW" sz="2000" dirty="0"/>
              <a:t>  </a:t>
            </a:r>
            <a:r>
              <a:rPr lang="en-US" altLang="zh-TW" sz="2000" dirty="0" err="1"/>
              <a:t>cudaMemcpy</a:t>
            </a:r>
            <a:r>
              <a:rPr lang="en-US" altLang="zh-TW" sz="2000" dirty="0"/>
              <a:t>(…) for peer-to-peer </a:t>
            </a:r>
            <a:r>
              <a:rPr lang="en-US" altLang="zh-TW" sz="2000" dirty="0" smtClean="0"/>
              <a:t>copies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37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Occupancy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891274" cy="4628586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Occupancy: number of concurrent threads per SM </a:t>
            </a:r>
          </a:p>
          <a:p>
            <a:pPr lvl="1"/>
            <a:r>
              <a:rPr lang="en-US" altLang="zh-TW" sz="2000" dirty="0"/>
              <a:t>Expressed as either: </a:t>
            </a:r>
          </a:p>
          <a:p>
            <a:pPr lvl="2"/>
            <a:r>
              <a:rPr lang="en-US" altLang="zh-TW" sz="1600" dirty="0"/>
              <a:t>the number of threads (or warps) </a:t>
            </a:r>
          </a:p>
          <a:p>
            <a:pPr lvl="2"/>
            <a:r>
              <a:rPr lang="en-US" altLang="zh-TW" sz="1600" dirty="0"/>
              <a:t>percentage of maximum threads </a:t>
            </a:r>
          </a:p>
          <a:p>
            <a:r>
              <a:rPr lang="en-US" altLang="zh-TW" sz="2400" dirty="0"/>
              <a:t>Determined by several factors  </a:t>
            </a:r>
          </a:p>
          <a:p>
            <a:pPr lvl="1"/>
            <a:r>
              <a:rPr lang="en-US" altLang="zh-TW" sz="2000" dirty="0"/>
              <a:t>(refer to Occupancy Calculator, CUDA Programming Guide for full details) </a:t>
            </a:r>
          </a:p>
          <a:p>
            <a:pPr lvl="1"/>
            <a:r>
              <a:rPr lang="en-US" altLang="zh-TW" sz="2000" dirty="0"/>
              <a:t>Registers per thread </a:t>
            </a:r>
          </a:p>
          <a:p>
            <a:pPr lvl="2"/>
            <a:r>
              <a:rPr lang="en-US" altLang="zh-TW" sz="1600" dirty="0"/>
              <a:t>SM registers are partitioned among the threads </a:t>
            </a:r>
          </a:p>
          <a:p>
            <a:pPr lvl="1"/>
            <a:r>
              <a:rPr lang="en-US" altLang="zh-TW" sz="2000" dirty="0"/>
              <a:t>Shared memory per </a:t>
            </a:r>
            <a:r>
              <a:rPr lang="en-US" altLang="zh-TW" sz="2000" dirty="0" smtClean="0"/>
              <a:t>block </a:t>
            </a:r>
            <a:endParaRPr lang="en-US" altLang="zh-TW" sz="2000" dirty="0"/>
          </a:p>
          <a:p>
            <a:pPr lvl="2"/>
            <a:r>
              <a:rPr lang="en-US" altLang="zh-TW" sz="1600" dirty="0"/>
              <a:t>SM shared memory is partitioned among the blocks </a:t>
            </a:r>
          </a:p>
          <a:p>
            <a:pPr lvl="1"/>
            <a:r>
              <a:rPr lang="en-US" altLang="zh-TW" sz="2000" dirty="0"/>
              <a:t>Threads per </a:t>
            </a:r>
            <a:r>
              <a:rPr lang="en-US" altLang="zh-TW" sz="2000" dirty="0" smtClean="0"/>
              <a:t>block </a:t>
            </a:r>
            <a:endParaRPr lang="en-US" altLang="zh-TW" sz="2000" dirty="0"/>
          </a:p>
          <a:p>
            <a:pPr lvl="2"/>
            <a:r>
              <a:rPr lang="en-US" altLang="zh-TW" sz="1600" dirty="0"/>
              <a:t>Threads are allocated at </a:t>
            </a:r>
            <a:r>
              <a:rPr lang="en-US" altLang="zh-TW" sz="1600" dirty="0" err="1"/>
              <a:t>threadblock</a:t>
            </a:r>
            <a:r>
              <a:rPr lang="en-US" altLang="zh-TW" sz="1600" dirty="0"/>
              <a:t> granularity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34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Occupancy and Performance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099186" cy="4628586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Note that 100% occupancy isn’t needed to reach maximum performance </a:t>
            </a:r>
          </a:p>
          <a:p>
            <a:pPr lvl="1"/>
            <a:r>
              <a:rPr lang="en-US" altLang="zh-TW" sz="2400" dirty="0"/>
              <a:t>Sufficient occupancy to hide latency, higher occupancy will not improve performance </a:t>
            </a:r>
          </a:p>
          <a:p>
            <a:endParaRPr lang="en-US" altLang="zh-TW" sz="2800" dirty="0"/>
          </a:p>
          <a:p>
            <a:r>
              <a:rPr lang="en-US" altLang="zh-TW" sz="2800" dirty="0"/>
              <a:t>“Sufficient” occupancy depends on the code </a:t>
            </a:r>
          </a:p>
          <a:p>
            <a:pPr lvl="1"/>
            <a:r>
              <a:rPr lang="en-US" altLang="zh-TW" sz="2400" dirty="0"/>
              <a:t>More independent work per thread → less occupancy is needed </a:t>
            </a:r>
          </a:p>
          <a:p>
            <a:pPr lvl="1"/>
            <a:r>
              <a:rPr lang="en-US" altLang="zh-TW" sz="2400" dirty="0"/>
              <a:t>Memory-bound codes tend to need higher occupancy </a:t>
            </a:r>
          </a:p>
          <a:p>
            <a:pPr lvl="2"/>
            <a:r>
              <a:rPr lang="en-US" altLang="zh-TW" sz="1800" dirty="0"/>
              <a:t>Higher latency (than for arithmetic) needs more work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84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</a:t>
            </a:r>
            <a:r>
              <a:rPr lang="en-US" altLang="zh-TW" dirty="0" smtClean="0"/>
              <a:t>1: </a:t>
            </a:r>
            <a:br>
              <a:rPr lang="en-US" altLang="zh-TW" dirty="0" smtClean="0"/>
            </a:br>
            <a:r>
              <a:rPr lang="en-US" altLang="zh-TW" dirty="0" smtClean="0"/>
              <a:t>Vector Addition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57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66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 Addition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784729"/>
            <a:ext cx="6305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CPU Version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412776"/>
            <a:ext cx="9426108" cy="2952328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59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4489798"/>
            <a:ext cx="9426108" cy="221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Software Concept in CUDA</a:t>
            </a:r>
            <a:br>
              <a:rPr lang="en-SG" b="1" dirty="0"/>
            </a:br>
            <a:endParaRPr lang="en-S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4783"/>
            <a:ext cx="7218866" cy="5040561"/>
          </a:xfrm>
        </p:spPr>
        <p:txBody>
          <a:bodyPr>
            <a:normAutofit/>
          </a:bodyPr>
          <a:lstStyle/>
          <a:p>
            <a:r>
              <a:rPr lang="en-SG" dirty="0"/>
              <a:t>Thread：</a:t>
            </a:r>
            <a:r>
              <a:rPr lang="zh-TW" altLang="en-US" dirty="0"/>
              <a:t>一個</a:t>
            </a:r>
            <a:r>
              <a:rPr lang="en-SG" dirty="0"/>
              <a:t>CUDA</a:t>
            </a:r>
            <a:r>
              <a:rPr lang="zh-TW" altLang="en-US" dirty="0"/>
              <a:t>的並行程序會被分配到多個</a:t>
            </a:r>
            <a:r>
              <a:rPr lang="en-SG" dirty="0" smtClean="0"/>
              <a:t>threads</a:t>
            </a:r>
            <a:r>
              <a:rPr lang="zh-TW" altLang="en-US" dirty="0" smtClean="0"/>
              <a:t>來執行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一個</a:t>
            </a:r>
            <a:r>
              <a:rPr lang="en-SG" dirty="0"/>
              <a:t>SP</a:t>
            </a:r>
            <a:r>
              <a:rPr lang="zh-TW" altLang="en-US" dirty="0"/>
              <a:t>對應執行一個</a:t>
            </a:r>
            <a:r>
              <a:rPr lang="en-SG" dirty="0" smtClean="0"/>
              <a:t>thread</a:t>
            </a:r>
          </a:p>
          <a:p>
            <a:pPr lvl="1"/>
            <a:r>
              <a:rPr lang="en-SG" dirty="0" err="1" smtClean="0"/>
              <a:t>threadId</a:t>
            </a:r>
            <a:r>
              <a:rPr lang="zh-TW" altLang="en-US" dirty="0"/>
              <a:t>在</a:t>
            </a:r>
            <a:r>
              <a:rPr lang="en-SG" dirty="0" err="1"/>
              <a:t>cuda</a:t>
            </a:r>
            <a:r>
              <a:rPr lang="zh-TW" altLang="en-US" dirty="0"/>
              <a:t>中為三維的概念，在一個</a:t>
            </a:r>
            <a:r>
              <a:rPr lang="en-SG" dirty="0"/>
              <a:t>block</a:t>
            </a:r>
            <a:r>
              <a:rPr lang="zh-TW" altLang="en-US" dirty="0"/>
              <a:t>中由</a:t>
            </a:r>
            <a:r>
              <a:rPr lang="en-US" altLang="zh-TW" dirty="0"/>
              <a:t>(</a:t>
            </a:r>
            <a:r>
              <a:rPr lang="en-SG" dirty="0"/>
              <a:t>x, y, z)</a:t>
            </a:r>
            <a:r>
              <a:rPr lang="zh-TW" altLang="en-US" dirty="0"/>
              <a:t>來唯一</a:t>
            </a:r>
            <a:r>
              <a:rPr lang="zh-TW" altLang="en-US" dirty="0" smtClean="0"/>
              <a:t>定位</a:t>
            </a:r>
            <a:endParaRPr lang="en-US" altLang="zh-TW" dirty="0" smtClean="0"/>
          </a:p>
          <a:p>
            <a:r>
              <a:rPr lang="en-SG" dirty="0" smtClean="0"/>
              <a:t>Block</a:t>
            </a:r>
            <a:r>
              <a:rPr lang="en-SG" dirty="0"/>
              <a:t>：</a:t>
            </a:r>
            <a:r>
              <a:rPr lang="zh-TW" altLang="en-US" dirty="0"/>
              <a:t>多個</a:t>
            </a:r>
            <a:r>
              <a:rPr lang="en-SG" dirty="0"/>
              <a:t>thread</a:t>
            </a:r>
            <a:r>
              <a:rPr lang="zh-TW" altLang="en-US" dirty="0"/>
              <a:t>群組成一個</a:t>
            </a:r>
            <a:r>
              <a:rPr lang="en-SG" dirty="0" smtClean="0"/>
              <a:t>block</a:t>
            </a:r>
          </a:p>
          <a:p>
            <a:pPr lvl="1"/>
            <a:r>
              <a:rPr lang="zh-TW" altLang="en-US" dirty="0" smtClean="0"/>
              <a:t>同一</a:t>
            </a:r>
            <a:r>
              <a:rPr lang="zh-TW" altLang="en-US" dirty="0"/>
              <a:t>個</a:t>
            </a:r>
            <a:r>
              <a:rPr lang="en-SG" dirty="0"/>
              <a:t>block</a:t>
            </a:r>
            <a:r>
              <a:rPr lang="zh-TW" altLang="en-US" dirty="0"/>
              <a:t>中的</a:t>
            </a:r>
            <a:r>
              <a:rPr lang="en-SG" dirty="0"/>
              <a:t>threads</a:t>
            </a:r>
            <a:r>
              <a:rPr lang="zh-TW" altLang="en-US" dirty="0"/>
              <a:t>可以同步，也可以通過</a:t>
            </a:r>
            <a:r>
              <a:rPr lang="en-SG" dirty="0"/>
              <a:t>shared memory</a:t>
            </a:r>
            <a:r>
              <a:rPr lang="zh-TW" altLang="en-US" dirty="0" smtClean="0"/>
              <a:t>通信</a:t>
            </a:r>
            <a:endParaRPr lang="en-US" altLang="zh-TW" dirty="0" smtClean="0"/>
          </a:p>
          <a:p>
            <a:pPr lvl="1"/>
            <a:r>
              <a:rPr lang="en-SG" dirty="0" err="1" smtClean="0"/>
              <a:t>blockId</a:t>
            </a:r>
            <a:r>
              <a:rPr lang="zh-TW" altLang="en-US" dirty="0"/>
              <a:t>在</a:t>
            </a:r>
            <a:r>
              <a:rPr lang="en-SG" dirty="0" err="1"/>
              <a:t>cuda</a:t>
            </a:r>
            <a:r>
              <a:rPr lang="zh-TW" altLang="en-US" dirty="0"/>
              <a:t>中為二維的概念，在一個</a:t>
            </a:r>
            <a:r>
              <a:rPr lang="en-SG" dirty="0"/>
              <a:t>grid</a:t>
            </a:r>
            <a:r>
              <a:rPr lang="zh-TW" altLang="en-US" dirty="0"/>
              <a:t>中由</a:t>
            </a:r>
            <a:r>
              <a:rPr lang="en-US" altLang="zh-TW" dirty="0"/>
              <a:t>(</a:t>
            </a:r>
            <a:r>
              <a:rPr lang="en-SG" dirty="0"/>
              <a:t>x, y)</a:t>
            </a:r>
            <a:r>
              <a:rPr lang="zh-TW" altLang="en-US" dirty="0"/>
              <a:t>來唯一</a:t>
            </a:r>
            <a:r>
              <a:rPr lang="zh-TW" altLang="en-US" dirty="0" smtClean="0"/>
              <a:t>定位</a:t>
            </a:r>
            <a:endParaRPr lang="en-US" altLang="zh-TW" dirty="0" smtClean="0"/>
          </a:p>
          <a:p>
            <a:r>
              <a:rPr lang="en-SG" dirty="0" smtClean="0"/>
              <a:t>Grid</a:t>
            </a:r>
            <a:r>
              <a:rPr lang="en-SG" dirty="0"/>
              <a:t>：</a:t>
            </a:r>
            <a:r>
              <a:rPr lang="zh-TW" altLang="en-US" dirty="0"/>
              <a:t>多個</a:t>
            </a:r>
            <a:r>
              <a:rPr lang="en-SG" dirty="0"/>
              <a:t>block</a:t>
            </a:r>
            <a:r>
              <a:rPr lang="zh-TW" altLang="en-US" dirty="0"/>
              <a:t>構成</a:t>
            </a:r>
            <a:r>
              <a:rPr lang="en-SG" dirty="0" smtClean="0"/>
              <a:t>grid</a:t>
            </a:r>
          </a:p>
          <a:p>
            <a:pPr lvl="1"/>
            <a:r>
              <a:rPr lang="zh-TW" altLang="en-US" dirty="0" smtClean="0"/>
              <a:t>一個</a:t>
            </a:r>
            <a:r>
              <a:rPr lang="en-SG" dirty="0"/>
              <a:t>grid</a:t>
            </a:r>
            <a:r>
              <a:rPr lang="zh-TW" altLang="en-US" dirty="0"/>
              <a:t>對應一個執行一個</a:t>
            </a:r>
            <a:r>
              <a:rPr lang="en-SG" dirty="0"/>
              <a:t>kernel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r>
              <a:rPr lang="en-US" altLang="zh-TW" dirty="0"/>
              <a:t>warp</a:t>
            </a:r>
            <a:r>
              <a:rPr lang="zh-TW" altLang="en-US" dirty="0"/>
              <a:t>：執行任務的調度單元，同一時間一個</a:t>
            </a:r>
            <a:r>
              <a:rPr lang="en-US" altLang="zh-TW" dirty="0"/>
              <a:t>SM</a:t>
            </a:r>
            <a:r>
              <a:rPr lang="zh-TW" altLang="en-US" dirty="0"/>
              <a:t>只能運行一個</a:t>
            </a:r>
            <a:r>
              <a:rPr lang="en-US" altLang="zh-TW" dirty="0" smtClean="0"/>
              <a:t>warp</a:t>
            </a:r>
          </a:p>
          <a:p>
            <a:pPr lvl="1"/>
            <a:r>
              <a:rPr lang="zh-TW" altLang="en-US" dirty="0" smtClean="0"/>
              <a:t>類比</a:t>
            </a:r>
            <a:r>
              <a:rPr lang="zh-TW" altLang="en-US" dirty="0"/>
              <a:t>於</a:t>
            </a:r>
            <a:r>
              <a:rPr lang="en-US" altLang="zh-TW" dirty="0"/>
              <a:t>CPU</a:t>
            </a:r>
            <a:r>
              <a:rPr lang="zh-TW" altLang="en-US" dirty="0"/>
              <a:t>中的進程，當一個</a:t>
            </a:r>
            <a:r>
              <a:rPr lang="en-US" altLang="zh-TW" dirty="0"/>
              <a:t>warp</a:t>
            </a:r>
            <a:r>
              <a:rPr lang="zh-TW" altLang="en-US" dirty="0"/>
              <a:t>阻塞時，</a:t>
            </a:r>
            <a:r>
              <a:rPr lang="en-US" altLang="zh-TW" dirty="0"/>
              <a:t>SM</a:t>
            </a:r>
            <a:r>
              <a:rPr lang="zh-TW" altLang="en-US" dirty="0"/>
              <a:t>將切換執行</a:t>
            </a:r>
            <a:r>
              <a:rPr lang="zh-TW" altLang="en-US" dirty="0" smtClean="0"/>
              <a:t>另一個</a:t>
            </a:r>
            <a:r>
              <a:rPr lang="en-US" altLang="zh-TW" dirty="0"/>
              <a:t>warp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當前</a:t>
            </a:r>
            <a:r>
              <a:rPr lang="en-US" altLang="zh-TW" dirty="0"/>
              <a:t>CUDA</a:t>
            </a:r>
            <a:r>
              <a:rPr lang="zh-TW" altLang="en-US" dirty="0"/>
              <a:t>的</a:t>
            </a:r>
            <a:r>
              <a:rPr lang="en-US" altLang="zh-TW" dirty="0"/>
              <a:t>warp</a:t>
            </a:r>
            <a:r>
              <a:rPr lang="zh-TW" altLang="en-US" dirty="0"/>
              <a:t>大小為</a:t>
            </a:r>
            <a:r>
              <a:rPr lang="en-US" altLang="zh-TW" dirty="0"/>
              <a:t>32</a:t>
            </a:r>
            <a:r>
              <a:rPr lang="zh-TW" altLang="en-US" dirty="0"/>
              <a:t>個線程</a:t>
            </a:r>
            <a:r>
              <a:rPr lang="zh-TW" altLang="en-US" dirty="0" smtClean="0"/>
              <a:t>。同</a:t>
            </a:r>
            <a:r>
              <a:rPr lang="zh-TW" altLang="en-US" dirty="0"/>
              <a:t>在一個</a:t>
            </a:r>
            <a:r>
              <a:rPr lang="en-US" altLang="zh-TW" dirty="0"/>
              <a:t>warp</a:t>
            </a:r>
            <a:r>
              <a:rPr lang="zh-TW" altLang="en-US" dirty="0"/>
              <a:t>中的線程，以不同數據資源執行相同的指令，即所謂的</a:t>
            </a:r>
            <a:r>
              <a:rPr lang="en-US" altLang="zh-TW" dirty="0"/>
              <a:t>SIMT</a:t>
            </a:r>
            <a:r>
              <a:rPr lang="zh-TW" altLang="en-US" dirty="0"/>
              <a:t>（</a:t>
            </a:r>
            <a:r>
              <a:rPr lang="en-US" altLang="zh-TW" dirty="0"/>
              <a:t>Single Instruction Multiple Thread</a:t>
            </a:r>
            <a:r>
              <a:rPr lang="zh-TW" altLang="en-US" dirty="0"/>
              <a:t>）</a:t>
            </a:r>
            <a:endParaRPr lang="en-SG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484784"/>
            <a:ext cx="3744416" cy="44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3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Dual Core Version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93" y="1556792"/>
            <a:ext cx="1132336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7924800" cy="60811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pitchFamily="18" charset="-120"/>
              </a:rPr>
              <a:t>CUDA Built-in Variables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9416" y="984052"/>
            <a:ext cx="7924800" cy="5877272"/>
          </a:xfrm>
        </p:spPr>
        <p:txBody>
          <a:bodyPr>
            <a:normAutofit lnSpcReduction="10000"/>
          </a:bodyPr>
          <a:lstStyle/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gridDim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Dimensions of the grid in blocks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gridDim.x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gridDim.y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gridDim.z</a:t>
            </a:r>
            <a:r>
              <a:rPr lang="en-US" altLang="zh-TW" sz="2400" dirty="0">
                <a:ea typeface="新細明體" pitchFamily="18" charset="-120"/>
              </a:rPr>
              <a:t> </a:t>
            </a: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blockDim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Dimensions of the block in threads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blockDim.x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blockDim.y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blockDim.z</a:t>
            </a:r>
            <a:endParaRPr lang="en-US" altLang="zh-TW" sz="2400" dirty="0">
              <a:ea typeface="新細明體" pitchFamily="18" charset="-120"/>
            </a:endParaRP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blockIdx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Block index within the grid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blockIdx.x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blockIdx.y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blockIdx.z</a:t>
            </a:r>
            <a:endParaRPr lang="en-US" altLang="zh-TW" sz="2400" dirty="0">
              <a:ea typeface="新細明體" pitchFamily="18" charset="-120"/>
            </a:endParaRPr>
          </a:p>
          <a:p>
            <a:pPr marL="457200" indent="-457200"/>
            <a:r>
              <a:rPr lang="en-US" altLang="zh-TW" sz="2800" b="1" dirty="0">
                <a:latin typeface="Courier New" pitchFamily="49" charset="0"/>
                <a:ea typeface="新細明體" pitchFamily="18" charset="-120"/>
              </a:rPr>
              <a:t>dim3 </a:t>
            </a:r>
            <a:r>
              <a:rPr lang="en-US" altLang="zh-TW" sz="2800" b="1" dirty="0" err="1">
                <a:solidFill>
                  <a:schemeClr val="accent2"/>
                </a:solidFill>
                <a:latin typeface="Courier New" pitchFamily="49" charset="0"/>
                <a:ea typeface="新細明體" pitchFamily="18" charset="-120"/>
              </a:rPr>
              <a:t>threadIdx</a:t>
            </a:r>
            <a:r>
              <a:rPr lang="en-US" altLang="zh-TW" sz="2800" dirty="0">
                <a:latin typeface="Courier New" pitchFamily="49" charset="0"/>
                <a:ea typeface="新細明體" pitchFamily="18" charset="-120"/>
              </a:rPr>
              <a:t>;</a:t>
            </a:r>
          </a:p>
          <a:p>
            <a:pPr marL="974725" lvl="1" indent="-403225"/>
            <a:r>
              <a:rPr lang="en-US" altLang="zh-TW" sz="2400" dirty="0">
                <a:ea typeface="新細明體" pitchFamily="18" charset="-120"/>
              </a:rPr>
              <a:t>Thread index within the block</a:t>
            </a:r>
          </a:p>
          <a:p>
            <a:pPr marL="974725" lvl="1" indent="-403225"/>
            <a:r>
              <a:rPr lang="en-US" altLang="zh-TW" sz="2400" dirty="0" err="1">
                <a:ea typeface="新細明體" pitchFamily="18" charset="-120"/>
              </a:rPr>
              <a:t>threadIdx.x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threadIdx.y</a:t>
            </a:r>
            <a:r>
              <a:rPr lang="en-US" altLang="zh-TW" sz="2400" dirty="0">
                <a:ea typeface="新細明體" pitchFamily="18" charset="-120"/>
              </a:rPr>
              <a:t>, </a:t>
            </a:r>
            <a:r>
              <a:rPr lang="en-US" altLang="zh-TW" sz="2400" dirty="0" err="1">
                <a:ea typeface="新細明體" pitchFamily="18" charset="-120"/>
              </a:rPr>
              <a:t>threadIdx.z</a:t>
            </a:r>
            <a:endParaRPr lang="en-US" altLang="zh-TW" sz="2400" dirty="0">
              <a:ea typeface="新細明體" pitchFamily="18" charset="-120"/>
            </a:endParaRPr>
          </a:p>
          <a:p>
            <a:pPr marL="571500" lvl="1" indent="0">
              <a:buNone/>
            </a:pPr>
            <a:endParaRPr lang="zh-TW" altLang="en-US" sz="2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64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432" y="285653"/>
            <a:ext cx="7924800" cy="762000"/>
          </a:xfrm>
        </p:spPr>
        <p:txBody>
          <a:bodyPr/>
          <a:lstStyle/>
          <a:p>
            <a:r>
              <a:rPr lang="en-US" altLang="zh-TW" dirty="0" smtClean="0"/>
              <a:t>First GPU vector addition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62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47653"/>
            <a:ext cx="6832104" cy="54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63</a:t>
            </a:fld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6" y="476672"/>
            <a:ext cx="68675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6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64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6" y="404664"/>
            <a:ext cx="77247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Multiple Blocks Single Thread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4721"/>
            <a:ext cx="8596668" cy="4628586"/>
          </a:xfrm>
        </p:spPr>
        <p:txBody>
          <a:bodyPr/>
          <a:lstStyle/>
          <a:p>
            <a:r>
              <a:rPr lang="pt-BR" altLang="zh-TW" sz="2400" dirty="0"/>
              <a:t> add&lt;&lt;&lt;N,1&gt;&gt;&gt;( dev_a, dev_b, dev_c );</a:t>
            </a:r>
          </a:p>
          <a:p>
            <a:r>
              <a:rPr lang="en-US" altLang="zh-TW" sz="2400" dirty="0"/>
              <a:t>N blocks x 1 thread/block = N parallel threads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 bwMode="auto">
          <a:xfrm>
            <a:off x="1982809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562235"/>
            <a:ext cx="7296104" cy="1872208"/>
          </a:xfrm>
          <a:prstGeom prst="rect">
            <a:avLst/>
          </a:prstGeom>
        </p:spPr>
      </p:pic>
      <p:sp>
        <p:nvSpPr>
          <p:cNvPr id="13" name="手繪多邊形 12"/>
          <p:cNvSpPr/>
          <p:nvPr/>
        </p:nvSpPr>
        <p:spPr bwMode="auto">
          <a:xfrm>
            <a:off x="2046226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217303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手繪多邊形 14"/>
          <p:cNvSpPr/>
          <p:nvPr/>
        </p:nvSpPr>
        <p:spPr bwMode="auto">
          <a:xfrm>
            <a:off x="2280720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451797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手繪多邊形 16"/>
          <p:cNvSpPr/>
          <p:nvPr/>
        </p:nvSpPr>
        <p:spPr bwMode="auto">
          <a:xfrm>
            <a:off x="2515214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686291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手繪多邊形 18"/>
          <p:cNvSpPr/>
          <p:nvPr/>
        </p:nvSpPr>
        <p:spPr bwMode="auto">
          <a:xfrm>
            <a:off x="2749708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565405" y="6168381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" name="手繪多邊形 20"/>
          <p:cNvSpPr/>
          <p:nvPr/>
        </p:nvSpPr>
        <p:spPr bwMode="auto">
          <a:xfrm>
            <a:off x="3628822" y="6206022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13626" y="609704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1956677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191171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2425665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660159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887549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122043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3356537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591031" y="539808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48" name="直線單箭頭接點 47"/>
          <p:cNvCxnSpPr/>
          <p:nvPr/>
        </p:nvCxnSpPr>
        <p:spPr bwMode="auto">
          <a:xfrm flipV="1">
            <a:off x="2084434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直線單箭頭接點 48"/>
          <p:cNvCxnSpPr/>
          <p:nvPr/>
        </p:nvCxnSpPr>
        <p:spPr bwMode="auto">
          <a:xfrm flipV="1">
            <a:off x="2300119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直線單箭頭接點 49"/>
          <p:cNvCxnSpPr/>
          <p:nvPr/>
        </p:nvCxnSpPr>
        <p:spPr bwMode="auto">
          <a:xfrm flipV="1">
            <a:off x="2588151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直線單箭頭接點 50"/>
          <p:cNvCxnSpPr/>
          <p:nvPr/>
        </p:nvCxnSpPr>
        <p:spPr bwMode="auto">
          <a:xfrm flipV="1">
            <a:off x="2804175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直線單箭頭接點 51"/>
          <p:cNvCxnSpPr/>
          <p:nvPr/>
        </p:nvCxnSpPr>
        <p:spPr bwMode="auto">
          <a:xfrm flipV="1">
            <a:off x="3659855" y="587780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矩形 5"/>
          <p:cNvSpPr/>
          <p:nvPr/>
        </p:nvSpPr>
        <p:spPr>
          <a:xfrm>
            <a:off x="4521141" y="5208772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c[0]  = a[0] + b[0];</a:t>
            </a:r>
          </a:p>
        </p:txBody>
      </p:sp>
      <p:sp>
        <p:nvSpPr>
          <p:cNvPr id="7" name="矩形 6"/>
          <p:cNvSpPr/>
          <p:nvPr/>
        </p:nvSpPr>
        <p:spPr>
          <a:xfrm>
            <a:off x="5000438" y="48139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0 </a:t>
            </a:r>
          </a:p>
        </p:txBody>
      </p:sp>
      <p:sp>
        <p:nvSpPr>
          <p:cNvPr id="37" name="矩形 36"/>
          <p:cNvSpPr/>
          <p:nvPr/>
        </p:nvSpPr>
        <p:spPr>
          <a:xfrm>
            <a:off x="6744073" y="5186480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1</a:t>
            </a:r>
            <a:r>
              <a:rPr lang="zh-TW" altLang="en-US" dirty="0"/>
              <a:t>]  = a[</a:t>
            </a:r>
            <a:r>
              <a:rPr lang="en-US" altLang="zh-TW" dirty="0"/>
              <a:t>1]</a:t>
            </a:r>
            <a:r>
              <a:rPr lang="zh-TW" altLang="en-US" dirty="0"/>
              <a:t> + b[</a:t>
            </a:r>
            <a:r>
              <a:rPr lang="en-US" altLang="zh-TW" dirty="0"/>
              <a:t>1</a:t>
            </a:r>
            <a:r>
              <a:rPr lang="zh-TW" altLang="en-US" dirty="0"/>
              <a:t>];</a:t>
            </a:r>
          </a:p>
        </p:txBody>
      </p:sp>
      <p:sp>
        <p:nvSpPr>
          <p:cNvPr id="38" name="矩形 37"/>
          <p:cNvSpPr/>
          <p:nvPr/>
        </p:nvSpPr>
        <p:spPr>
          <a:xfrm>
            <a:off x="4543035" y="6281706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2</a:t>
            </a:r>
            <a:r>
              <a:rPr lang="zh-TW" altLang="en-US" dirty="0"/>
              <a:t>]  = a[</a:t>
            </a:r>
            <a:r>
              <a:rPr lang="en-US" altLang="zh-TW" dirty="0"/>
              <a:t>2</a:t>
            </a:r>
            <a:r>
              <a:rPr lang="zh-TW" altLang="en-US" dirty="0"/>
              <a:t>] + b[</a:t>
            </a:r>
            <a:r>
              <a:rPr lang="en-US" altLang="zh-TW" dirty="0"/>
              <a:t>2</a:t>
            </a:r>
            <a:r>
              <a:rPr lang="zh-TW" altLang="en-US" dirty="0"/>
              <a:t>];</a:t>
            </a:r>
          </a:p>
        </p:txBody>
      </p:sp>
      <p:sp>
        <p:nvSpPr>
          <p:cNvPr id="39" name="矩形 38"/>
          <p:cNvSpPr/>
          <p:nvPr/>
        </p:nvSpPr>
        <p:spPr>
          <a:xfrm>
            <a:off x="6744072" y="6273091"/>
            <a:ext cx="209704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/>
              <a:t>c[</a:t>
            </a:r>
            <a:r>
              <a:rPr lang="en-US" altLang="zh-TW" dirty="0"/>
              <a:t>3</a:t>
            </a:r>
            <a:r>
              <a:rPr lang="zh-TW" altLang="en-US" dirty="0"/>
              <a:t>]  = a[</a:t>
            </a:r>
            <a:r>
              <a:rPr lang="en-US" altLang="zh-TW" dirty="0"/>
              <a:t>3</a:t>
            </a:r>
            <a:r>
              <a:rPr lang="zh-TW" altLang="en-US" dirty="0"/>
              <a:t>] + b[</a:t>
            </a:r>
            <a:r>
              <a:rPr lang="en-US" altLang="zh-TW" dirty="0"/>
              <a:t>3</a:t>
            </a:r>
            <a:r>
              <a:rPr lang="zh-TW" altLang="en-US" dirty="0"/>
              <a:t>];</a:t>
            </a:r>
          </a:p>
        </p:txBody>
      </p:sp>
      <p:sp>
        <p:nvSpPr>
          <p:cNvPr id="40" name="矩形 39"/>
          <p:cNvSpPr/>
          <p:nvPr/>
        </p:nvSpPr>
        <p:spPr>
          <a:xfrm>
            <a:off x="7238748" y="4813965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</a:p>
        </p:txBody>
      </p:sp>
      <p:sp>
        <p:nvSpPr>
          <p:cNvPr id="41" name="矩形 40"/>
          <p:cNvSpPr/>
          <p:nvPr/>
        </p:nvSpPr>
        <p:spPr>
          <a:xfrm>
            <a:off x="5000438" y="587005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</a:p>
        </p:txBody>
      </p:sp>
      <p:sp>
        <p:nvSpPr>
          <p:cNvPr id="42" name="矩形 41"/>
          <p:cNvSpPr/>
          <p:nvPr/>
        </p:nvSpPr>
        <p:spPr>
          <a:xfrm>
            <a:off x="7223369" y="5870054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Block </a:t>
            </a:r>
            <a:r>
              <a:rPr lang="en-US" altLang="zh-TW" dirty="0"/>
              <a:t>3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59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blocks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blocks???</a:t>
            </a:r>
          </a:p>
          <a:p>
            <a:r>
              <a:rPr lang="en-US" altLang="zh-TW" sz="2400" dirty="0"/>
              <a:t>Each block must handle more than one position.</a:t>
            </a:r>
          </a:p>
          <a:p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039849" y="5473523"/>
            <a:ext cx="7461956" cy="1130337"/>
            <a:chOff x="1115616" y="2670882"/>
            <a:chExt cx="7461956" cy="1130337"/>
          </a:xfrm>
        </p:grpSpPr>
        <p:sp>
          <p:nvSpPr>
            <p:cNvPr id="29" name="矩形 28"/>
            <p:cNvSpPr/>
            <p:nvPr/>
          </p:nvSpPr>
          <p:spPr bwMode="auto">
            <a:xfrm>
              <a:off x="1141748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手繪多邊形 29"/>
            <p:cNvSpPr/>
            <p:nvPr/>
          </p:nvSpPr>
          <p:spPr bwMode="auto">
            <a:xfrm>
              <a:off x="1205164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376242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手繪多邊形 31"/>
            <p:cNvSpPr/>
            <p:nvPr/>
          </p:nvSpPr>
          <p:spPr bwMode="auto">
            <a:xfrm>
              <a:off x="1439658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610736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手繪多邊形 33"/>
            <p:cNvSpPr/>
            <p:nvPr/>
          </p:nvSpPr>
          <p:spPr bwMode="auto">
            <a:xfrm>
              <a:off x="1674152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845230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手繪多邊形 35"/>
            <p:cNvSpPr/>
            <p:nvPr/>
          </p:nvSpPr>
          <p:spPr bwMode="auto">
            <a:xfrm>
              <a:off x="1908646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724344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8" name="手繪多邊形 37"/>
            <p:cNvSpPr/>
            <p:nvPr/>
          </p:nvSpPr>
          <p:spPr bwMode="auto">
            <a:xfrm>
              <a:off x="2787760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072564" y="3369838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1156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13501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5846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8190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0464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2809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25154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27499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298353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321802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345252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368701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39144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41488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438339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461788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485165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508614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5320639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555513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578252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6017017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625151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648600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67161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69506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71851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74195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76469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78814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81159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83504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134876" y="2710988"/>
            <a:ext cx="7508759" cy="1130337"/>
            <a:chOff x="1163062" y="4696740"/>
            <a:chExt cx="7508759" cy="1130337"/>
          </a:xfrm>
        </p:grpSpPr>
        <p:sp>
          <p:nvSpPr>
            <p:cNvPr id="72" name="矩形 71"/>
            <p:cNvSpPr/>
            <p:nvPr/>
          </p:nvSpPr>
          <p:spPr bwMode="auto">
            <a:xfrm>
              <a:off x="1189194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3" name="手繪多邊形 72"/>
            <p:cNvSpPr/>
            <p:nvPr/>
          </p:nvSpPr>
          <p:spPr bwMode="auto">
            <a:xfrm>
              <a:off x="1252610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1423688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5" name="手繪多邊形 74"/>
            <p:cNvSpPr/>
            <p:nvPr/>
          </p:nvSpPr>
          <p:spPr bwMode="auto">
            <a:xfrm>
              <a:off x="1487104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1658182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7" name="手繪多邊形 76"/>
            <p:cNvSpPr/>
            <p:nvPr/>
          </p:nvSpPr>
          <p:spPr bwMode="auto">
            <a:xfrm>
              <a:off x="1721598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1892676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9" name="手繪多邊形 78"/>
            <p:cNvSpPr/>
            <p:nvPr/>
          </p:nvSpPr>
          <p:spPr bwMode="auto">
            <a:xfrm>
              <a:off x="1956092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2771790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1" name="手繪多邊形 80"/>
            <p:cNvSpPr/>
            <p:nvPr/>
          </p:nvSpPr>
          <p:spPr bwMode="auto">
            <a:xfrm>
              <a:off x="2835206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2120010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116306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 bwMode="auto">
            <a:xfrm>
              <a:off x="139755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 bwMode="auto">
            <a:xfrm>
              <a:off x="16320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18665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 bwMode="auto">
            <a:xfrm>
              <a:off x="209393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232842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256292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279741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303097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326547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349996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373446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39618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41963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443083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466533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4899097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5133591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5368085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5602579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5829969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6064463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6298957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6533451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676356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699805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7232550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46704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7694434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7928928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8163422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8397916" y="4696740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662639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6" name="手繪多邊形 115"/>
            <p:cNvSpPr/>
            <p:nvPr/>
          </p:nvSpPr>
          <p:spPr bwMode="auto">
            <a:xfrm>
              <a:off x="668980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686088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8" name="手繪多邊形 117"/>
            <p:cNvSpPr/>
            <p:nvPr/>
          </p:nvSpPr>
          <p:spPr bwMode="auto">
            <a:xfrm>
              <a:off x="692430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709537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0" name="手繪多邊形 119"/>
            <p:cNvSpPr/>
            <p:nvPr/>
          </p:nvSpPr>
          <p:spPr bwMode="auto">
            <a:xfrm>
              <a:off x="715879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1" name="矩形 120"/>
            <p:cNvSpPr/>
            <p:nvPr/>
          </p:nvSpPr>
          <p:spPr bwMode="auto">
            <a:xfrm>
              <a:off x="732987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2" name="手繪多邊形 121"/>
            <p:cNvSpPr/>
            <p:nvPr/>
          </p:nvSpPr>
          <p:spPr bwMode="auto">
            <a:xfrm>
              <a:off x="739328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820898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4" name="手繪多邊形 123"/>
            <p:cNvSpPr/>
            <p:nvPr/>
          </p:nvSpPr>
          <p:spPr bwMode="auto">
            <a:xfrm>
              <a:off x="827240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5" name="文字方塊 124"/>
            <p:cNvSpPr txBox="1"/>
            <p:nvPr/>
          </p:nvSpPr>
          <p:spPr>
            <a:xfrm>
              <a:off x="7557207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300466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7" name="手繪多邊形 126"/>
            <p:cNvSpPr/>
            <p:nvPr/>
          </p:nvSpPr>
          <p:spPr bwMode="auto">
            <a:xfrm>
              <a:off x="306808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323915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9" name="手繪多邊形 128"/>
            <p:cNvSpPr/>
            <p:nvPr/>
          </p:nvSpPr>
          <p:spPr bwMode="auto">
            <a:xfrm>
              <a:off x="330257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347365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1" name="手繪多邊形 130"/>
            <p:cNvSpPr/>
            <p:nvPr/>
          </p:nvSpPr>
          <p:spPr bwMode="auto">
            <a:xfrm>
              <a:off x="353706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370814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3" name="手繪多邊形 132"/>
            <p:cNvSpPr/>
            <p:nvPr/>
          </p:nvSpPr>
          <p:spPr bwMode="auto">
            <a:xfrm>
              <a:off x="377156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458726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5" name="手繪多邊形 134"/>
            <p:cNvSpPr/>
            <p:nvPr/>
          </p:nvSpPr>
          <p:spPr bwMode="auto">
            <a:xfrm>
              <a:off x="465067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6" name="文字方塊 135"/>
            <p:cNvSpPr txBox="1"/>
            <p:nvPr/>
          </p:nvSpPr>
          <p:spPr>
            <a:xfrm>
              <a:off x="3935481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4816693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8" name="手繪多邊形 137"/>
            <p:cNvSpPr/>
            <p:nvPr/>
          </p:nvSpPr>
          <p:spPr bwMode="auto">
            <a:xfrm>
              <a:off x="4880109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5051187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0" name="手繪多邊形 139"/>
            <p:cNvSpPr/>
            <p:nvPr/>
          </p:nvSpPr>
          <p:spPr bwMode="auto">
            <a:xfrm>
              <a:off x="5114603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5285681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2" name="手繪多邊形 141"/>
            <p:cNvSpPr/>
            <p:nvPr/>
          </p:nvSpPr>
          <p:spPr bwMode="auto">
            <a:xfrm>
              <a:off x="5349097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5520175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4" name="手繪多邊形 143"/>
            <p:cNvSpPr/>
            <p:nvPr/>
          </p:nvSpPr>
          <p:spPr bwMode="auto">
            <a:xfrm>
              <a:off x="5583591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639928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6" name="手繪多邊形 145"/>
            <p:cNvSpPr/>
            <p:nvPr/>
          </p:nvSpPr>
          <p:spPr bwMode="auto">
            <a:xfrm>
              <a:off x="646270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747509" y="5395696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8444719" y="546703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9" name="手繪多邊形 148"/>
            <p:cNvSpPr/>
            <p:nvPr/>
          </p:nvSpPr>
          <p:spPr bwMode="auto">
            <a:xfrm>
              <a:off x="8508135" y="5504678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cxnSp>
        <p:nvCxnSpPr>
          <p:cNvPr id="150" name="弧形接點 149"/>
          <p:cNvCxnSpPr/>
          <p:nvPr/>
        </p:nvCxnSpPr>
        <p:spPr bwMode="auto">
          <a:xfrm rot="16200000" flipH="1">
            <a:off x="2087358" y="489960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1" name="弧形接點 150"/>
          <p:cNvCxnSpPr/>
          <p:nvPr/>
        </p:nvCxnSpPr>
        <p:spPr bwMode="auto">
          <a:xfrm rot="16200000" flipH="1">
            <a:off x="3961977" y="494715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弧形接點 151"/>
          <p:cNvCxnSpPr/>
          <p:nvPr/>
        </p:nvCxnSpPr>
        <p:spPr bwMode="auto">
          <a:xfrm rot="16200000" flipH="1">
            <a:off x="5874709" y="495985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3" name="弧形接點 152"/>
          <p:cNvCxnSpPr/>
          <p:nvPr/>
        </p:nvCxnSpPr>
        <p:spPr bwMode="auto">
          <a:xfrm rot="16200000" flipH="1">
            <a:off x="7757926" y="4974566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4" name="直線單箭頭接點 153"/>
          <p:cNvCxnSpPr/>
          <p:nvPr/>
        </p:nvCxnSpPr>
        <p:spPr bwMode="auto">
          <a:xfrm flipV="1">
            <a:off x="122704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5" name="直線單箭頭接點 154"/>
          <p:cNvCxnSpPr/>
          <p:nvPr/>
        </p:nvCxnSpPr>
        <p:spPr bwMode="auto">
          <a:xfrm flipV="1">
            <a:off x="1442733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6" name="直線單箭頭接點 155"/>
          <p:cNvCxnSpPr/>
          <p:nvPr/>
        </p:nvCxnSpPr>
        <p:spPr bwMode="auto">
          <a:xfrm flipV="1">
            <a:off x="1730765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直線單箭頭接點 156"/>
          <p:cNvCxnSpPr/>
          <p:nvPr/>
        </p:nvCxnSpPr>
        <p:spPr bwMode="auto">
          <a:xfrm flipV="1">
            <a:off x="1946789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直線單箭頭接點 157"/>
          <p:cNvCxnSpPr/>
          <p:nvPr/>
        </p:nvCxnSpPr>
        <p:spPr bwMode="auto">
          <a:xfrm flipV="1">
            <a:off x="2802469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直線單箭頭接點 158"/>
          <p:cNvCxnSpPr/>
          <p:nvPr/>
        </p:nvCxnSpPr>
        <p:spPr bwMode="auto">
          <a:xfrm flipV="1">
            <a:off x="307286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0" name="直線單箭頭接點 159"/>
          <p:cNvCxnSpPr/>
          <p:nvPr/>
        </p:nvCxnSpPr>
        <p:spPr bwMode="auto">
          <a:xfrm flipV="1">
            <a:off x="328855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直線單箭頭接點 160"/>
          <p:cNvCxnSpPr/>
          <p:nvPr/>
        </p:nvCxnSpPr>
        <p:spPr bwMode="auto">
          <a:xfrm flipV="1">
            <a:off x="3576583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2" name="直線單箭頭接點 161"/>
          <p:cNvCxnSpPr/>
          <p:nvPr/>
        </p:nvCxnSpPr>
        <p:spPr bwMode="auto">
          <a:xfrm flipV="1">
            <a:off x="3792607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" name="直線單箭頭接點 162"/>
          <p:cNvCxnSpPr/>
          <p:nvPr/>
        </p:nvCxnSpPr>
        <p:spPr bwMode="auto">
          <a:xfrm flipV="1">
            <a:off x="4648287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直線單箭頭接點 163"/>
          <p:cNvCxnSpPr/>
          <p:nvPr/>
        </p:nvCxnSpPr>
        <p:spPr bwMode="auto">
          <a:xfrm flipV="1">
            <a:off x="485465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5" name="直線單箭頭接點 164"/>
          <p:cNvCxnSpPr/>
          <p:nvPr/>
        </p:nvCxnSpPr>
        <p:spPr bwMode="auto">
          <a:xfrm flipV="1">
            <a:off x="507033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直線單箭頭接點 165"/>
          <p:cNvCxnSpPr/>
          <p:nvPr/>
        </p:nvCxnSpPr>
        <p:spPr bwMode="auto">
          <a:xfrm flipV="1">
            <a:off x="535836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直線單箭頭接點 166"/>
          <p:cNvCxnSpPr/>
          <p:nvPr/>
        </p:nvCxnSpPr>
        <p:spPr bwMode="auto">
          <a:xfrm flipV="1">
            <a:off x="557439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直線單箭頭接點 167"/>
          <p:cNvCxnSpPr/>
          <p:nvPr/>
        </p:nvCxnSpPr>
        <p:spPr bwMode="auto">
          <a:xfrm flipV="1">
            <a:off x="643007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直線單箭頭接點 168"/>
          <p:cNvCxnSpPr/>
          <p:nvPr/>
        </p:nvCxnSpPr>
        <p:spPr bwMode="auto">
          <a:xfrm flipV="1">
            <a:off x="6710101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0" name="直線單箭頭接點 169"/>
          <p:cNvCxnSpPr/>
          <p:nvPr/>
        </p:nvCxnSpPr>
        <p:spPr bwMode="auto">
          <a:xfrm flipV="1">
            <a:off x="6925786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1" name="直線單箭頭接點 170"/>
          <p:cNvCxnSpPr/>
          <p:nvPr/>
        </p:nvCxnSpPr>
        <p:spPr bwMode="auto">
          <a:xfrm flipV="1">
            <a:off x="721381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2" name="直線單箭頭接點 171"/>
          <p:cNvCxnSpPr/>
          <p:nvPr/>
        </p:nvCxnSpPr>
        <p:spPr bwMode="auto">
          <a:xfrm flipV="1">
            <a:off x="742984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3" name="直線單箭頭接點 172"/>
          <p:cNvCxnSpPr/>
          <p:nvPr/>
        </p:nvCxnSpPr>
        <p:spPr bwMode="auto">
          <a:xfrm flipV="1">
            <a:off x="8285522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4" name="直線單箭頭接點 173"/>
          <p:cNvCxnSpPr/>
          <p:nvPr/>
        </p:nvCxnSpPr>
        <p:spPr bwMode="auto">
          <a:xfrm flipV="1">
            <a:off x="8479948" y="319070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6" name="直線單箭頭接點 175"/>
          <p:cNvCxnSpPr/>
          <p:nvPr/>
        </p:nvCxnSpPr>
        <p:spPr bwMode="auto">
          <a:xfrm flipV="1">
            <a:off x="1199405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7" name="直線單箭頭接點 176"/>
          <p:cNvCxnSpPr/>
          <p:nvPr/>
        </p:nvCxnSpPr>
        <p:spPr bwMode="auto">
          <a:xfrm flipV="1">
            <a:off x="1415090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8" name="直線單箭頭接點 177"/>
          <p:cNvCxnSpPr/>
          <p:nvPr/>
        </p:nvCxnSpPr>
        <p:spPr bwMode="auto">
          <a:xfrm flipV="1">
            <a:off x="1703122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9" name="直線單箭頭接點 178"/>
          <p:cNvCxnSpPr/>
          <p:nvPr/>
        </p:nvCxnSpPr>
        <p:spPr bwMode="auto">
          <a:xfrm flipV="1">
            <a:off x="1919146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0" name="直線單箭頭接點 179"/>
          <p:cNvCxnSpPr/>
          <p:nvPr/>
        </p:nvCxnSpPr>
        <p:spPr bwMode="auto">
          <a:xfrm flipV="1">
            <a:off x="2774826" y="5914875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92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TW" sz="2400" dirty="0"/>
              <a:t> add&lt;&lt;&lt;N, 1&gt;&gt;&gt;( dev_a, dev_b, dev_c );</a:t>
            </a:r>
          </a:p>
          <a:p>
            <a:r>
              <a:rPr lang="en-US" altLang="zh-TW" sz="2400" dirty="0"/>
              <a:t>N blocks x 1 thread/block = N parallel threads</a:t>
            </a:r>
            <a:endParaRPr lang="zh-TW" altLang="en-US" sz="2400" dirty="0"/>
          </a:p>
        </p:txBody>
      </p:sp>
      <p:grpSp>
        <p:nvGrpSpPr>
          <p:cNvPr id="30" name="群組 29"/>
          <p:cNvGrpSpPr/>
          <p:nvPr/>
        </p:nvGrpSpPr>
        <p:grpSpPr>
          <a:xfrm>
            <a:off x="1065641" y="5023596"/>
            <a:ext cx="7461956" cy="1130337"/>
            <a:chOff x="1115616" y="2670882"/>
            <a:chExt cx="7461956" cy="1130337"/>
          </a:xfrm>
        </p:grpSpPr>
        <p:sp>
          <p:nvSpPr>
            <p:cNvPr id="32" name="矩形 31"/>
            <p:cNvSpPr/>
            <p:nvPr/>
          </p:nvSpPr>
          <p:spPr bwMode="auto">
            <a:xfrm>
              <a:off x="1141748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手繪多邊形 36"/>
            <p:cNvSpPr/>
            <p:nvPr/>
          </p:nvSpPr>
          <p:spPr bwMode="auto">
            <a:xfrm>
              <a:off x="1205164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376242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1439658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1610736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1674152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1845230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1908646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2724344" y="3441179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5" name="手繪多邊形 44"/>
            <p:cNvSpPr/>
            <p:nvPr/>
          </p:nvSpPr>
          <p:spPr bwMode="auto">
            <a:xfrm>
              <a:off x="2787760" y="3478820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2072564" y="3369838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1156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13501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15846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8190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20464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22809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25154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27499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298353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321802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345252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368701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39144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1488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438339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461788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485165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508614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5320639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555513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82523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017017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251511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6486005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671611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695061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7185104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741959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0" name="矩形 79"/>
            <p:cNvSpPr/>
            <p:nvPr/>
          </p:nvSpPr>
          <p:spPr bwMode="auto">
            <a:xfrm>
              <a:off x="7646988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 bwMode="auto">
            <a:xfrm>
              <a:off x="7881482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8115976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3" name="矩形 82"/>
            <p:cNvSpPr/>
            <p:nvPr/>
          </p:nvSpPr>
          <p:spPr bwMode="auto">
            <a:xfrm>
              <a:off x="8350470" y="2670882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</p:grpSp>
      <p:cxnSp>
        <p:nvCxnSpPr>
          <p:cNvPr id="84" name="弧形接點 83"/>
          <p:cNvCxnSpPr/>
          <p:nvPr/>
        </p:nvCxnSpPr>
        <p:spPr bwMode="auto">
          <a:xfrm rot="16200000" flipH="1">
            <a:off x="2113150" y="4449677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弧形接點 84"/>
          <p:cNvCxnSpPr/>
          <p:nvPr/>
        </p:nvCxnSpPr>
        <p:spPr bwMode="auto">
          <a:xfrm rot="16200000" flipH="1">
            <a:off x="3987769" y="4497223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弧形接點 85"/>
          <p:cNvCxnSpPr/>
          <p:nvPr/>
        </p:nvCxnSpPr>
        <p:spPr bwMode="auto">
          <a:xfrm rot="16200000" flipH="1">
            <a:off x="5900501" y="4509923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弧形接點 86"/>
          <p:cNvCxnSpPr/>
          <p:nvPr/>
        </p:nvCxnSpPr>
        <p:spPr bwMode="auto">
          <a:xfrm rot="16200000" flipH="1">
            <a:off x="7783718" y="4524639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1225197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1440882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1728914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1944938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線單箭頭接點 91"/>
          <p:cNvCxnSpPr/>
          <p:nvPr/>
        </p:nvCxnSpPr>
        <p:spPr bwMode="auto">
          <a:xfrm flipV="1">
            <a:off x="2800618" y="5464948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3" name="矩形 92"/>
          <p:cNvSpPr/>
          <p:nvPr/>
        </p:nvSpPr>
        <p:spPr>
          <a:xfrm>
            <a:off x="1065641" y="2525699"/>
            <a:ext cx="756699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000" dirty="0"/>
              <a:t>__global__ void add( int *a, int *b, int *c ) {</a:t>
            </a:r>
          </a:p>
          <a:p>
            <a:r>
              <a:rPr lang="zh-TW" altLang="en-US" sz="2000" dirty="0"/>
              <a:t>    int tid = </a:t>
            </a:r>
            <a:r>
              <a:rPr lang="en-US" altLang="zh-TW" sz="2000" dirty="0" err="1"/>
              <a:t>blockIdx</a:t>
            </a:r>
            <a:r>
              <a:rPr lang="zh-TW" altLang="en-US" sz="2000" dirty="0"/>
              <a:t>.x;</a:t>
            </a:r>
          </a:p>
          <a:p>
            <a:r>
              <a:rPr lang="zh-TW" altLang="en-US" sz="2000" dirty="0"/>
              <a:t>    </a:t>
            </a:r>
            <a:r>
              <a:rPr lang="en-US" altLang="zh-TW" sz="2000" dirty="0"/>
              <a:t>while</a:t>
            </a:r>
            <a:r>
              <a:rPr lang="zh-TW" altLang="en-US" sz="2000" dirty="0"/>
              <a:t> (tid &lt; N)</a:t>
            </a:r>
          </a:p>
          <a:p>
            <a:r>
              <a:rPr lang="zh-TW" altLang="en-US" sz="2000" dirty="0"/>
              <a:t>        c[tid] = a[tid] + b[tid]; </a:t>
            </a:r>
            <a:endParaRPr lang="en-US" altLang="zh-TW" sz="2000" dirty="0"/>
          </a:p>
          <a:p>
            <a:r>
              <a:rPr lang="en-US" altLang="zh-TW" sz="2000" dirty="0"/>
              <a:t>        </a:t>
            </a:r>
            <a:r>
              <a:rPr lang="en-US" altLang="zh-TW" sz="2000" dirty="0" err="1"/>
              <a:t>tid</a:t>
            </a:r>
            <a:r>
              <a:rPr lang="en-US" altLang="zh-TW" sz="2000" dirty="0"/>
              <a:t> += </a:t>
            </a:r>
            <a:r>
              <a:rPr lang="en-US" altLang="zh-TW" sz="2000" dirty="0" err="1"/>
              <a:t>gridDim.x</a:t>
            </a:r>
            <a:r>
              <a:rPr lang="en-US" altLang="zh-TW" sz="2000" dirty="0"/>
              <a:t>;</a:t>
            </a:r>
            <a:endParaRPr lang="zh-TW" altLang="en-US" sz="2000" dirty="0"/>
          </a:p>
          <a:p>
            <a:r>
              <a:rPr lang="zh-TW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07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Block Multiple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459226" cy="4628586"/>
          </a:xfrm>
        </p:spPr>
        <p:txBody>
          <a:bodyPr/>
          <a:lstStyle/>
          <a:p>
            <a:r>
              <a:rPr lang="en-US" altLang="zh-TW" sz="2800" dirty="0"/>
              <a:t>Terminology: a block can be split into parallel threads </a:t>
            </a:r>
            <a:endParaRPr lang="pt-BR" altLang="zh-TW" sz="2800" dirty="0"/>
          </a:p>
          <a:p>
            <a:r>
              <a:rPr lang="pt-BR" altLang="zh-TW" sz="2800" dirty="0"/>
              <a:t>add&lt;&lt;&lt;1, N&gt;&gt;&gt;( dev _ a, dev _ b, dev _ c );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55440" y="2540720"/>
            <a:ext cx="756699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threadIdx.x;</a:t>
            </a:r>
          </a:p>
          <a:p>
            <a:r>
              <a:rPr lang="zh-TW" altLang="en-US" sz="2400" dirty="0"/>
              <a:t>    if (tid &lt; N)</a:t>
            </a:r>
          </a:p>
          <a:p>
            <a:r>
              <a:rPr lang="zh-TW" altLang="en-US" sz="2400" dirty="0"/>
              <a:t>        c[tid] = a[tid] + b[tid]; </a:t>
            </a:r>
          </a:p>
          <a:p>
            <a:r>
              <a:rPr lang="zh-TW" altLang="en-US" sz="2400" dirty="0"/>
              <a:t>}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1055440" y="4725144"/>
            <a:ext cx="6978353" cy="1837073"/>
            <a:chOff x="2552828" y="4553394"/>
            <a:chExt cx="6978353" cy="1837073"/>
          </a:xfrm>
        </p:grpSpPr>
        <p:sp>
          <p:nvSpPr>
            <p:cNvPr id="34" name="矩形 33"/>
            <p:cNvSpPr/>
            <p:nvPr/>
          </p:nvSpPr>
          <p:spPr bwMode="auto">
            <a:xfrm>
              <a:off x="2578960" y="5609945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手繪多邊形 34"/>
            <p:cNvSpPr/>
            <p:nvPr/>
          </p:nvSpPr>
          <p:spPr bwMode="auto">
            <a:xfrm>
              <a:off x="2642377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手繪多邊形 36"/>
            <p:cNvSpPr/>
            <p:nvPr/>
          </p:nvSpPr>
          <p:spPr bwMode="auto">
            <a:xfrm>
              <a:off x="2876871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3111365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3345859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4224973" y="570416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509777" y="5595183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552828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2787322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3021816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3256310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3483700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3718194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3952688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4187182" y="4896227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cxnSp>
          <p:nvCxnSpPr>
            <p:cNvPr id="53" name="直線單箭頭接點 52"/>
            <p:cNvCxnSpPr/>
            <p:nvPr/>
          </p:nvCxnSpPr>
          <p:spPr bwMode="auto">
            <a:xfrm flipV="1">
              <a:off x="2680585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直線單箭頭接點 53"/>
            <p:cNvCxnSpPr/>
            <p:nvPr/>
          </p:nvCxnSpPr>
          <p:spPr bwMode="auto">
            <a:xfrm flipV="1">
              <a:off x="2896270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直線單箭頭接點 54"/>
            <p:cNvCxnSpPr/>
            <p:nvPr/>
          </p:nvCxnSpPr>
          <p:spPr bwMode="auto">
            <a:xfrm flipV="1">
              <a:off x="3184302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直線單箭頭接點 55"/>
            <p:cNvCxnSpPr/>
            <p:nvPr/>
          </p:nvCxnSpPr>
          <p:spPr bwMode="auto">
            <a:xfrm flipV="1">
              <a:off x="3400326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直線單箭頭接點 56"/>
            <p:cNvCxnSpPr/>
            <p:nvPr/>
          </p:nvCxnSpPr>
          <p:spPr bwMode="auto">
            <a:xfrm flipV="1">
              <a:off x="4256006" y="5309697"/>
              <a:ext cx="0" cy="290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矩形 24"/>
            <p:cNvSpPr/>
            <p:nvPr/>
          </p:nvSpPr>
          <p:spPr>
            <a:xfrm>
              <a:off x="5211200" y="4948201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c[0]  = a[0] + b[0];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690496" y="455339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</a:t>
              </a:r>
              <a:r>
                <a:rPr lang="zh-TW" altLang="en-US" dirty="0"/>
                <a:t>0 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434132" y="4925909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1</a:t>
              </a:r>
              <a:r>
                <a:rPr lang="zh-TW" altLang="en-US" dirty="0"/>
                <a:t>]  = a[</a:t>
              </a:r>
              <a:r>
                <a:rPr lang="en-US" altLang="zh-TW" dirty="0"/>
                <a:t>1]</a:t>
              </a:r>
              <a:r>
                <a:rPr lang="zh-TW" altLang="en-US" dirty="0"/>
                <a:t> + b[</a:t>
              </a:r>
              <a:r>
                <a:rPr lang="en-US" altLang="zh-TW" dirty="0"/>
                <a:t>1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33094" y="6021135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2</a:t>
              </a:r>
              <a:r>
                <a:rPr lang="zh-TW" altLang="en-US" dirty="0"/>
                <a:t>]  = a[</a:t>
              </a:r>
              <a:r>
                <a:rPr lang="en-US" altLang="zh-TW" dirty="0"/>
                <a:t>2</a:t>
              </a:r>
              <a:r>
                <a:rPr lang="zh-TW" altLang="en-US" dirty="0"/>
                <a:t>] + b[</a:t>
              </a:r>
              <a:r>
                <a:rPr lang="en-US" altLang="zh-TW" dirty="0"/>
                <a:t>2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7434131" y="6012520"/>
              <a:ext cx="2097049" cy="36933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c[</a:t>
              </a:r>
              <a:r>
                <a:rPr lang="en-US" altLang="zh-TW" dirty="0"/>
                <a:t>3</a:t>
              </a:r>
              <a:r>
                <a:rPr lang="zh-TW" altLang="en-US" dirty="0"/>
                <a:t>]  = a[</a:t>
              </a:r>
              <a:r>
                <a:rPr lang="en-US" altLang="zh-TW" dirty="0"/>
                <a:t>3</a:t>
              </a:r>
              <a:r>
                <a:rPr lang="zh-TW" altLang="en-US" dirty="0"/>
                <a:t>] + b[</a:t>
              </a:r>
              <a:r>
                <a:rPr lang="en-US" altLang="zh-TW" dirty="0"/>
                <a:t>3</a:t>
              </a:r>
              <a:r>
                <a:rPr lang="zh-TW" altLang="en-US" dirty="0"/>
                <a:t>];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7928806" y="4553394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1</a:t>
              </a:r>
              <a:r>
                <a:rPr lang="zh-TW" altLang="en-US" dirty="0"/>
                <a:t> 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690496" y="560948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2</a:t>
              </a:r>
              <a:r>
                <a:rPr lang="zh-TW" altLang="en-US" dirty="0"/>
                <a:t> 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7913427" y="5609483"/>
              <a:ext cx="11721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Thread 3</a:t>
              </a:r>
              <a:r>
                <a:rPr lang="zh-TW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threads per block???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threads per blocks???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 bwMode="auto">
          <a:xfrm>
            <a:off x="111988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35437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5888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8233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05075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28525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51974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75423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8780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22229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45678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69128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9186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1531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8766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62215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55920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090414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324908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5559402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786792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021286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255780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490274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72038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95487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189373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42386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651257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885751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120245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354739" y="5246180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113760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137209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16065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18410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206847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230296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253746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277195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300551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24001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47450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370899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9363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1708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440537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63987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873636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108130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342624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577118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804508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6039002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273496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6507990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73810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7259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07089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744158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7668973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7903467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8137961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8372455" y="249641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1135995" y="3055242"/>
            <a:ext cx="7461956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1" name="手繪多邊形 150"/>
          <p:cNvSpPr/>
          <p:nvPr/>
        </p:nvSpPr>
        <p:spPr bwMode="auto">
          <a:xfrm>
            <a:off x="1201018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2" name="手繪多邊形 151"/>
          <p:cNvSpPr/>
          <p:nvPr/>
        </p:nvSpPr>
        <p:spPr bwMode="auto">
          <a:xfrm>
            <a:off x="1435512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3" name="手繪多邊形 152"/>
          <p:cNvSpPr/>
          <p:nvPr/>
        </p:nvSpPr>
        <p:spPr bwMode="auto">
          <a:xfrm>
            <a:off x="1670006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4" name="手繪多邊形 153"/>
          <p:cNvSpPr/>
          <p:nvPr/>
        </p:nvSpPr>
        <p:spPr bwMode="auto">
          <a:xfrm>
            <a:off x="1904500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5" name="手繪多邊形 154"/>
          <p:cNvSpPr/>
          <p:nvPr/>
        </p:nvSpPr>
        <p:spPr bwMode="auto">
          <a:xfrm>
            <a:off x="2783614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6" name="文字方塊 155"/>
          <p:cNvSpPr txBox="1"/>
          <p:nvPr/>
        </p:nvSpPr>
        <p:spPr>
          <a:xfrm>
            <a:off x="2068418" y="305104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58" name="矩形 157"/>
          <p:cNvSpPr/>
          <p:nvPr/>
        </p:nvSpPr>
        <p:spPr bwMode="auto">
          <a:xfrm>
            <a:off x="1120473" y="5963160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手繪多邊形 158"/>
          <p:cNvSpPr/>
          <p:nvPr/>
        </p:nvSpPr>
        <p:spPr bwMode="auto">
          <a:xfrm>
            <a:off x="1183890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手繪多邊形 159"/>
          <p:cNvSpPr/>
          <p:nvPr/>
        </p:nvSpPr>
        <p:spPr bwMode="auto">
          <a:xfrm>
            <a:off x="1418384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手繪多邊形 160"/>
          <p:cNvSpPr/>
          <p:nvPr/>
        </p:nvSpPr>
        <p:spPr bwMode="auto">
          <a:xfrm>
            <a:off x="1652878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手繪多邊形 161"/>
          <p:cNvSpPr/>
          <p:nvPr/>
        </p:nvSpPr>
        <p:spPr bwMode="auto">
          <a:xfrm>
            <a:off x="1887372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手繪多邊形 162"/>
          <p:cNvSpPr/>
          <p:nvPr/>
        </p:nvSpPr>
        <p:spPr bwMode="auto">
          <a:xfrm>
            <a:off x="2766486" y="605738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2051290" y="594839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65" name="手繪多邊形 164"/>
          <p:cNvSpPr/>
          <p:nvPr/>
        </p:nvSpPr>
        <p:spPr bwMode="auto">
          <a:xfrm>
            <a:off x="3007871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6" name="手繪多邊形 165"/>
          <p:cNvSpPr/>
          <p:nvPr/>
        </p:nvSpPr>
        <p:spPr bwMode="auto">
          <a:xfrm>
            <a:off x="3242365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7" name="手繪多邊形 166"/>
          <p:cNvSpPr/>
          <p:nvPr/>
        </p:nvSpPr>
        <p:spPr bwMode="auto">
          <a:xfrm>
            <a:off x="3476859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8" name="手繪多邊形 167"/>
          <p:cNvSpPr/>
          <p:nvPr/>
        </p:nvSpPr>
        <p:spPr bwMode="auto">
          <a:xfrm>
            <a:off x="3711353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9" name="手繪多邊形 168"/>
          <p:cNvSpPr/>
          <p:nvPr/>
        </p:nvSpPr>
        <p:spPr bwMode="auto">
          <a:xfrm>
            <a:off x="4590467" y="3160027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0" name="手繪多邊形 169"/>
          <p:cNvSpPr/>
          <p:nvPr/>
        </p:nvSpPr>
        <p:spPr bwMode="auto">
          <a:xfrm>
            <a:off x="4771172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1" name="手繪多邊形 170"/>
          <p:cNvSpPr/>
          <p:nvPr/>
        </p:nvSpPr>
        <p:spPr bwMode="auto">
          <a:xfrm>
            <a:off x="5005666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2" name="手繪多邊形 171"/>
          <p:cNvSpPr/>
          <p:nvPr/>
        </p:nvSpPr>
        <p:spPr bwMode="auto">
          <a:xfrm>
            <a:off x="5240160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3" name="手繪多邊形 172"/>
          <p:cNvSpPr/>
          <p:nvPr/>
        </p:nvSpPr>
        <p:spPr bwMode="auto">
          <a:xfrm>
            <a:off x="5474654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4" name="手繪多邊形 173"/>
          <p:cNvSpPr/>
          <p:nvPr/>
        </p:nvSpPr>
        <p:spPr bwMode="auto">
          <a:xfrm>
            <a:off x="6353768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5" name="手繪多邊形 174"/>
          <p:cNvSpPr/>
          <p:nvPr/>
        </p:nvSpPr>
        <p:spPr bwMode="auto">
          <a:xfrm>
            <a:off x="6593101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6" name="手繪多邊形 175"/>
          <p:cNvSpPr/>
          <p:nvPr/>
        </p:nvSpPr>
        <p:spPr bwMode="auto">
          <a:xfrm>
            <a:off x="6827595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7" name="手繪多邊形 176"/>
          <p:cNvSpPr/>
          <p:nvPr/>
        </p:nvSpPr>
        <p:spPr bwMode="auto">
          <a:xfrm>
            <a:off x="7062089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8" name="手繪多邊形 177"/>
          <p:cNvSpPr/>
          <p:nvPr/>
        </p:nvSpPr>
        <p:spPr bwMode="auto">
          <a:xfrm>
            <a:off x="7296583" y="3158770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9" name="手繪多邊形 178"/>
          <p:cNvSpPr/>
          <p:nvPr/>
        </p:nvSpPr>
        <p:spPr bwMode="auto">
          <a:xfrm>
            <a:off x="8416330" y="3124385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3898560" y="3051045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81" name="文字方塊 180"/>
          <p:cNvSpPr txBox="1"/>
          <p:nvPr/>
        </p:nvSpPr>
        <p:spPr>
          <a:xfrm>
            <a:off x="5628385" y="303188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82" name="文字方塊 181"/>
          <p:cNvSpPr txBox="1"/>
          <p:nvPr/>
        </p:nvSpPr>
        <p:spPr>
          <a:xfrm>
            <a:off x="7631568" y="303188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5" name="弧形接點 4"/>
          <p:cNvCxnSpPr>
            <a:stCxn id="40" idx="2"/>
            <a:endCxn id="48" idx="2"/>
          </p:cNvCxnSpPr>
          <p:nvPr/>
        </p:nvCxnSpPr>
        <p:spPr bwMode="auto">
          <a:xfrm rot="16200000" flipH="1">
            <a:off x="2167394" y="467226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弧形接點 182"/>
          <p:cNvCxnSpPr/>
          <p:nvPr/>
        </p:nvCxnSpPr>
        <p:spPr bwMode="auto">
          <a:xfrm rot="16200000" flipH="1">
            <a:off x="4042013" y="471980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弧形接點 183"/>
          <p:cNvCxnSpPr/>
          <p:nvPr/>
        </p:nvCxnSpPr>
        <p:spPr bwMode="auto">
          <a:xfrm rot="16200000" flipH="1">
            <a:off x="5954745" y="473250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5" name="弧形接點 184"/>
          <p:cNvCxnSpPr/>
          <p:nvPr/>
        </p:nvCxnSpPr>
        <p:spPr bwMode="auto">
          <a:xfrm rot="16200000" flipH="1">
            <a:off x="7837962" y="474722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直線單箭頭接點 185"/>
          <p:cNvCxnSpPr/>
          <p:nvPr/>
        </p:nvCxnSpPr>
        <p:spPr bwMode="auto">
          <a:xfrm flipV="1">
            <a:off x="1202698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7" name="直線單箭頭接點 186"/>
          <p:cNvCxnSpPr/>
          <p:nvPr/>
        </p:nvCxnSpPr>
        <p:spPr bwMode="auto">
          <a:xfrm flipV="1">
            <a:off x="1418383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8" name="直線單箭頭接點 187"/>
          <p:cNvCxnSpPr/>
          <p:nvPr/>
        </p:nvCxnSpPr>
        <p:spPr bwMode="auto">
          <a:xfrm flipV="1">
            <a:off x="1706415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9" name="直線單箭頭接點 188"/>
          <p:cNvCxnSpPr/>
          <p:nvPr/>
        </p:nvCxnSpPr>
        <p:spPr bwMode="auto">
          <a:xfrm flipV="1">
            <a:off x="1922439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直線單箭頭接點 189"/>
          <p:cNvCxnSpPr/>
          <p:nvPr/>
        </p:nvCxnSpPr>
        <p:spPr bwMode="auto">
          <a:xfrm flipV="1">
            <a:off x="2778119" y="564741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1" name="直線單箭頭接點 190"/>
          <p:cNvCxnSpPr/>
          <p:nvPr/>
        </p:nvCxnSpPr>
        <p:spPr bwMode="auto">
          <a:xfrm flipV="1">
            <a:off x="1257888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2" name="直線單箭頭接點 191"/>
          <p:cNvCxnSpPr/>
          <p:nvPr/>
        </p:nvCxnSpPr>
        <p:spPr bwMode="auto">
          <a:xfrm flipV="1">
            <a:off x="147357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3" name="直線單箭頭接點 192"/>
          <p:cNvCxnSpPr/>
          <p:nvPr/>
        </p:nvCxnSpPr>
        <p:spPr bwMode="auto">
          <a:xfrm flipV="1">
            <a:off x="1761605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4" name="直線單箭頭接點 193"/>
          <p:cNvCxnSpPr/>
          <p:nvPr/>
        </p:nvCxnSpPr>
        <p:spPr bwMode="auto">
          <a:xfrm flipV="1">
            <a:off x="1977629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5" name="直線單箭頭接點 194"/>
          <p:cNvCxnSpPr/>
          <p:nvPr/>
        </p:nvCxnSpPr>
        <p:spPr bwMode="auto">
          <a:xfrm flipV="1">
            <a:off x="2833309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6" name="直線單箭頭接點 195"/>
          <p:cNvCxnSpPr/>
          <p:nvPr/>
        </p:nvCxnSpPr>
        <p:spPr bwMode="auto">
          <a:xfrm flipV="1">
            <a:off x="3075606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7" name="直線單箭頭接點 196"/>
          <p:cNvCxnSpPr/>
          <p:nvPr/>
        </p:nvCxnSpPr>
        <p:spPr bwMode="auto">
          <a:xfrm flipV="1">
            <a:off x="3291291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8" name="直線單箭頭接點 197"/>
          <p:cNvCxnSpPr/>
          <p:nvPr/>
        </p:nvCxnSpPr>
        <p:spPr bwMode="auto">
          <a:xfrm flipV="1">
            <a:off x="357932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9" name="直線單箭頭接點 198"/>
          <p:cNvCxnSpPr/>
          <p:nvPr/>
        </p:nvCxnSpPr>
        <p:spPr bwMode="auto">
          <a:xfrm flipV="1">
            <a:off x="379534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0" name="直線單箭頭接點 199"/>
          <p:cNvCxnSpPr/>
          <p:nvPr/>
        </p:nvCxnSpPr>
        <p:spPr bwMode="auto">
          <a:xfrm flipV="1">
            <a:off x="465102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1" name="直線單箭頭接點 200"/>
          <p:cNvCxnSpPr/>
          <p:nvPr/>
        </p:nvCxnSpPr>
        <p:spPr bwMode="auto">
          <a:xfrm flipV="1">
            <a:off x="4837476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2" name="直線單箭頭接點 201"/>
          <p:cNvCxnSpPr/>
          <p:nvPr/>
        </p:nvCxnSpPr>
        <p:spPr bwMode="auto">
          <a:xfrm flipV="1">
            <a:off x="5053161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3" name="直線單箭頭接點 202"/>
          <p:cNvCxnSpPr/>
          <p:nvPr/>
        </p:nvCxnSpPr>
        <p:spPr bwMode="auto">
          <a:xfrm flipV="1">
            <a:off x="534119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4" name="直線單箭頭接點 203"/>
          <p:cNvCxnSpPr/>
          <p:nvPr/>
        </p:nvCxnSpPr>
        <p:spPr bwMode="auto">
          <a:xfrm flipV="1">
            <a:off x="555721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5" name="直線單箭頭接點 204"/>
          <p:cNvCxnSpPr/>
          <p:nvPr/>
        </p:nvCxnSpPr>
        <p:spPr bwMode="auto">
          <a:xfrm flipV="1">
            <a:off x="6412897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6" name="直線單箭頭接點 205"/>
          <p:cNvCxnSpPr/>
          <p:nvPr/>
        </p:nvCxnSpPr>
        <p:spPr bwMode="auto">
          <a:xfrm flipV="1">
            <a:off x="6677683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7" name="直線單箭頭接點 206"/>
          <p:cNvCxnSpPr/>
          <p:nvPr/>
        </p:nvCxnSpPr>
        <p:spPr bwMode="auto">
          <a:xfrm flipV="1">
            <a:off x="6893368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8" name="直線單箭頭接點 207"/>
          <p:cNvCxnSpPr/>
          <p:nvPr/>
        </p:nvCxnSpPr>
        <p:spPr bwMode="auto">
          <a:xfrm flipV="1">
            <a:off x="7181400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9" name="直線單箭頭接點 208"/>
          <p:cNvCxnSpPr/>
          <p:nvPr/>
        </p:nvCxnSpPr>
        <p:spPr bwMode="auto">
          <a:xfrm flipV="1">
            <a:off x="7397424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0" name="直線單箭頭接點 209"/>
          <p:cNvCxnSpPr/>
          <p:nvPr/>
        </p:nvCxnSpPr>
        <p:spPr bwMode="auto">
          <a:xfrm flipV="1">
            <a:off x="8518794" y="2833809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1209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CPU</a:t>
            </a:r>
            <a:r>
              <a:rPr lang="zh-TW" altLang="en-US" sz="3200" dirty="0" smtClean="0"/>
              <a:t>與</a:t>
            </a:r>
            <a:r>
              <a:rPr lang="en-US" altLang="zh-TW" sz="3200" dirty="0" smtClean="0"/>
              <a:t>GPU</a:t>
            </a:r>
            <a:r>
              <a:rPr lang="zh-TW" altLang="en-US" sz="3200" dirty="0" smtClean="0"/>
              <a:t>結構對比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TW" dirty="0"/>
              <a:t>The CPU relies on larger caches and complex logic control (such as pipeline, out-of-order execution, instruction prediction and </a:t>
            </a:r>
            <a:r>
              <a:rPr lang="en-SG" altLang="zh-TW" dirty="0" err="1"/>
              <a:t>preprocessing</a:t>
            </a:r>
            <a:r>
              <a:rPr lang="en-SG" altLang="zh-TW" dirty="0"/>
              <a:t>, etc.) to hide the </a:t>
            </a:r>
            <a:r>
              <a:rPr lang="en-SG" altLang="zh-TW" dirty="0" smtClean="0"/>
              <a:t>delay</a:t>
            </a:r>
          </a:p>
          <a:p>
            <a:r>
              <a:rPr lang="en-SG" altLang="zh-TW" dirty="0"/>
              <a:t>GPU relies on higher parallelism to hide the delay</a:t>
            </a:r>
            <a:endParaRPr lang="en-SG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3068960"/>
            <a:ext cx="8748496" cy="33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sz="2400" dirty="0"/>
              <a:t>add&lt;&lt;&lt;</a:t>
            </a:r>
            <a:r>
              <a:rPr lang="pt-BR" altLang="zh-TW" sz="2400" dirty="0" smtClean="0"/>
              <a:t>1, N&gt;&gt;&gt;( </a:t>
            </a:r>
            <a:r>
              <a:rPr lang="pt-BR" altLang="zh-TW" sz="2400" dirty="0"/>
              <a:t>dev _ a, dev _ b, dev _ c );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14729" y="2053607"/>
            <a:ext cx="7566992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threadIdx.x;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while</a:t>
            </a:r>
            <a:r>
              <a:rPr lang="zh-TW" altLang="en-US" sz="2400" dirty="0"/>
              <a:t> (tid &lt; N)</a:t>
            </a:r>
          </a:p>
          <a:p>
            <a:r>
              <a:rPr lang="zh-TW" altLang="en-US" sz="2400" dirty="0"/>
              <a:t>        c[tid] = a[tid] + b[tid]; </a:t>
            </a:r>
            <a:endParaRPr lang="en-US" altLang="zh-TW" sz="2400" dirty="0"/>
          </a:p>
          <a:p>
            <a:r>
              <a:rPr lang="en-US" altLang="zh-TW" sz="2400" dirty="0"/>
              <a:t>        </a:t>
            </a:r>
            <a:r>
              <a:rPr lang="en-US" altLang="zh-TW" sz="2400" dirty="0" err="1"/>
              <a:t>tid</a:t>
            </a:r>
            <a:r>
              <a:rPr lang="en-US" altLang="zh-TW" sz="2400" dirty="0"/>
              <a:t> +=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;</a:t>
            </a:r>
            <a:endParaRPr lang="zh-TW" altLang="en-US" sz="2400" dirty="0"/>
          </a:p>
          <a:p>
            <a:r>
              <a:rPr lang="zh-TW" altLang="en-US" sz="2400" dirty="0"/>
              <a:t>}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100842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124291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4774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17119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193929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217378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40828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64277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287633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11083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34532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57982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38072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40417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27619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451069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4744458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4978952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5213446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5447940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5675330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5909824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6144318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378812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60892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684341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7077911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731240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539795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774289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8008783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8243277" y="4725144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1009011" y="5442124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8" name="手繪多邊形 77"/>
          <p:cNvSpPr/>
          <p:nvPr/>
        </p:nvSpPr>
        <p:spPr bwMode="auto">
          <a:xfrm>
            <a:off x="1072428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9" name="手繪多邊形 78"/>
          <p:cNvSpPr/>
          <p:nvPr/>
        </p:nvSpPr>
        <p:spPr bwMode="auto">
          <a:xfrm>
            <a:off x="1306922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0" name="手繪多邊形 79"/>
          <p:cNvSpPr/>
          <p:nvPr/>
        </p:nvSpPr>
        <p:spPr bwMode="auto">
          <a:xfrm>
            <a:off x="1541416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1" name="手繪多邊形 80"/>
          <p:cNvSpPr/>
          <p:nvPr/>
        </p:nvSpPr>
        <p:spPr bwMode="auto">
          <a:xfrm>
            <a:off x="1775910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2" name="手繪多邊形 81"/>
          <p:cNvSpPr/>
          <p:nvPr/>
        </p:nvSpPr>
        <p:spPr bwMode="auto">
          <a:xfrm>
            <a:off x="2655024" y="553634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1939828" y="542736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84" name="弧形接點 83"/>
          <p:cNvCxnSpPr>
            <a:stCxn id="25" idx="2"/>
            <a:endCxn id="33" idx="2"/>
          </p:cNvCxnSpPr>
          <p:nvPr/>
        </p:nvCxnSpPr>
        <p:spPr bwMode="auto">
          <a:xfrm rot="16200000" flipH="1">
            <a:off x="2055932" y="4151226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弧形接點 84"/>
          <p:cNvCxnSpPr/>
          <p:nvPr/>
        </p:nvCxnSpPr>
        <p:spPr bwMode="auto">
          <a:xfrm rot="16200000" flipH="1">
            <a:off x="3930551" y="419877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弧形接點 85"/>
          <p:cNvCxnSpPr/>
          <p:nvPr/>
        </p:nvCxnSpPr>
        <p:spPr bwMode="auto">
          <a:xfrm rot="16200000" flipH="1">
            <a:off x="5843283" y="4211472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弧形接點 86"/>
          <p:cNvCxnSpPr/>
          <p:nvPr/>
        </p:nvCxnSpPr>
        <p:spPr bwMode="auto">
          <a:xfrm rot="16200000" flipH="1">
            <a:off x="7726500" y="422618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1091236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1306921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1594953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1810977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線單箭頭接點 91"/>
          <p:cNvCxnSpPr/>
          <p:nvPr/>
        </p:nvCxnSpPr>
        <p:spPr bwMode="auto">
          <a:xfrm flipV="1">
            <a:off x="2666657" y="5126380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557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Combining Blocks and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0603242" cy="4628586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sz="2800" dirty="0"/>
              <a:t>We’ve seen parallel vector addition using: </a:t>
            </a:r>
          </a:p>
          <a:p>
            <a:pPr lvl="1"/>
            <a:r>
              <a:rPr lang="en-US" altLang="zh-TW" sz="2400" dirty="0" smtClean="0"/>
              <a:t>Many </a:t>
            </a:r>
            <a:r>
              <a:rPr lang="en-US" altLang="zh-TW" sz="2400" dirty="0"/>
              <a:t>blocks with one thread each </a:t>
            </a:r>
          </a:p>
          <a:p>
            <a:pPr lvl="1"/>
            <a:r>
              <a:rPr lang="en-US" altLang="zh-TW" sz="2400" dirty="0" smtClean="0"/>
              <a:t>One </a:t>
            </a:r>
            <a:r>
              <a:rPr lang="en-US" altLang="zh-TW" sz="2400" dirty="0"/>
              <a:t>block with many threads </a:t>
            </a:r>
            <a:endParaRPr lang="en-US" altLang="zh-TW" sz="2400" dirty="0" smtClean="0"/>
          </a:p>
          <a:p>
            <a:r>
              <a:rPr lang="en-US" altLang="zh-TW" sz="2800" dirty="0"/>
              <a:t> Let’s adapt vector addition to use both blocks and threads 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71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933056"/>
            <a:ext cx="71342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Indexing Arrays with Blocks and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1514666" cy="504055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No longer as simple as using </a:t>
            </a:r>
            <a:r>
              <a:rPr lang="en-US" altLang="zh-TW" sz="2800" dirty="0" err="1"/>
              <a:t>blockIdx.x</a:t>
            </a:r>
            <a:r>
              <a:rPr lang="en-US" altLang="zh-TW" sz="2800" dirty="0"/>
              <a:t> and </a:t>
            </a:r>
            <a:r>
              <a:rPr lang="en-US" altLang="zh-TW" sz="2800" dirty="0" err="1"/>
              <a:t>threadIdx.x</a:t>
            </a:r>
            <a:r>
              <a:rPr lang="en-US" altLang="zh-TW" sz="2800" dirty="0"/>
              <a:t> </a:t>
            </a:r>
          </a:p>
          <a:p>
            <a:pPr lvl="1"/>
            <a:r>
              <a:rPr lang="en-US" altLang="zh-TW" sz="2400" dirty="0"/>
              <a:t>Consider indexing an array with one element per thread (8 threads/block)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/>
              <a:t>With M threads/block a unique index for each thread is given by: </a:t>
            </a:r>
          </a:p>
          <a:p>
            <a:pPr lvl="1"/>
            <a:r>
              <a:rPr lang="en-US" altLang="zh-TW" sz="2400" dirty="0" err="1"/>
              <a:t>int</a:t>
            </a:r>
            <a:r>
              <a:rPr lang="en-US" altLang="zh-TW" sz="2400" dirty="0"/>
              <a:t> index = </a:t>
            </a:r>
            <a:r>
              <a:rPr lang="en-US" altLang="zh-TW" sz="2400" dirty="0" err="1"/>
              <a:t>threadIdx.x</a:t>
            </a:r>
            <a:r>
              <a:rPr lang="en-US" altLang="zh-TW" sz="2400" dirty="0"/>
              <a:t> + </a:t>
            </a:r>
            <a:r>
              <a:rPr lang="en-US" altLang="zh-TW" sz="2400" dirty="0" err="1"/>
              <a:t>blockIdx.x</a:t>
            </a:r>
            <a:r>
              <a:rPr lang="en-US" altLang="zh-TW" sz="2400" dirty="0"/>
              <a:t> * M (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); 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7" y="2924944"/>
            <a:ext cx="11187814" cy="18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Multiple Blocks Multiple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zh-TW" sz="2400" dirty="0"/>
              <a:t> add&lt;&lt;&lt; 1024/32, 32&gt;&gt;&gt;( dev _ a, dev _ b, dev _ c );</a:t>
            </a:r>
          </a:p>
          <a:p>
            <a:r>
              <a:rPr lang="en-US" altLang="zh-TW" sz="2400" dirty="0" err="1"/>
              <a:t>int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tid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threadIdx.x</a:t>
            </a:r>
            <a:r>
              <a:rPr lang="en-US" altLang="zh-TW" sz="2400" dirty="0"/>
              <a:t> + </a:t>
            </a:r>
            <a:r>
              <a:rPr lang="en-US" altLang="zh-TW" sz="2400" dirty="0" err="1"/>
              <a:t>blockIdx.x</a:t>
            </a:r>
            <a:r>
              <a:rPr lang="en-US" altLang="zh-TW" sz="2400" dirty="0"/>
              <a:t> * </a:t>
            </a:r>
            <a:r>
              <a:rPr lang="en-US" altLang="zh-TW" sz="2400" dirty="0" err="1"/>
              <a:t>blockDim.x</a:t>
            </a:r>
            <a:r>
              <a:rPr lang="en-US" altLang="zh-TW" sz="2400" dirty="0"/>
              <a:t>;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73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1127448" y="2636912"/>
            <a:ext cx="7254552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400" dirty="0"/>
              <a:t>__global__ void add( int *a, int *b, int *c ) {</a:t>
            </a:r>
          </a:p>
          <a:p>
            <a:r>
              <a:rPr lang="zh-TW" altLang="en-US" sz="2400" dirty="0"/>
              <a:t>    int tid = threadIdx.x + blockIdx.x * blockDim.x;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if </a:t>
            </a:r>
            <a:r>
              <a:rPr lang="zh-TW" altLang="en-US" sz="2400" dirty="0"/>
              <a:t>(tid &lt; N) {</a:t>
            </a:r>
          </a:p>
          <a:p>
            <a:r>
              <a:rPr lang="zh-TW" altLang="en-US" sz="2400" dirty="0"/>
              <a:t>        c[tid] = a[tid] + b[tid];</a:t>
            </a:r>
          </a:p>
          <a:p>
            <a:r>
              <a:rPr lang="zh-TW" altLang="en-US" sz="2400" dirty="0"/>
              <a:t>    }</a:t>
            </a:r>
          </a:p>
          <a:p>
            <a:r>
              <a:rPr lang="zh-TW" altLang="en-US" sz="2400" dirty="0"/>
              <a:t>}</a:t>
            </a:r>
          </a:p>
        </p:txBody>
      </p:sp>
      <p:grpSp>
        <p:nvGrpSpPr>
          <p:cNvPr id="71" name="群組 70"/>
          <p:cNvGrpSpPr/>
          <p:nvPr/>
        </p:nvGrpSpPr>
        <p:grpSpPr>
          <a:xfrm>
            <a:off x="1120754" y="5079595"/>
            <a:ext cx="7418516" cy="1224248"/>
            <a:chOff x="1014230" y="5079595"/>
            <a:chExt cx="7418516" cy="1224248"/>
          </a:xfrm>
        </p:grpSpPr>
        <p:sp>
          <p:nvSpPr>
            <p:cNvPr id="7" name="矩形 6"/>
            <p:cNvSpPr/>
            <p:nvPr/>
          </p:nvSpPr>
          <p:spPr bwMode="auto">
            <a:xfrm>
              <a:off x="10142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2487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832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7177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4510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17959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41409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64858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88214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11664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335113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8562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8130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0475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28200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1650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75026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98475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219253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45374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68113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915631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15012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38461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147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8492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0837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73182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559725" y="5079595"/>
              <a:ext cx="291677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865813" y="5079595"/>
              <a:ext cx="24557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8129882" y="5079595"/>
              <a:ext cx="302863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1014818" y="5781813"/>
              <a:ext cx="1835324" cy="522030"/>
              <a:chOff x="1014818" y="5781813"/>
              <a:chExt cx="1835324" cy="522030"/>
            </a:xfrm>
          </p:grpSpPr>
          <p:sp>
            <p:nvSpPr>
              <p:cNvPr id="39" name="矩形 38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0" name="手繪多邊形 39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1" name="手繪多邊形 40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2" name="手繪多邊形 41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3" name="手繪多邊形 42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4" name="手繪多邊形 43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2875686" y="5781813"/>
              <a:ext cx="1835324" cy="522030"/>
              <a:chOff x="1014818" y="5781813"/>
              <a:chExt cx="1835324" cy="522030"/>
            </a:xfrm>
          </p:grpSpPr>
          <p:sp>
            <p:nvSpPr>
              <p:cNvPr id="48" name="矩形 47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9" name="手繪多邊形 48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0" name="手繪多邊形 49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1" name="手繪多邊形 50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2" name="手繪多邊形 51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4" name="文字方塊 53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55" name="群組 54"/>
            <p:cNvGrpSpPr/>
            <p:nvPr/>
          </p:nvGrpSpPr>
          <p:grpSpPr>
            <a:xfrm>
              <a:off x="4736554" y="5775772"/>
              <a:ext cx="1835324" cy="522030"/>
              <a:chOff x="1014818" y="5781813"/>
              <a:chExt cx="1835324" cy="522030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7" name="手繪多邊形 56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8" name="手繪多邊形 57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9" name="手繪多邊形 58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0" name="手繪多邊形 59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1" name="手繪多邊形 60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6597422" y="5775772"/>
              <a:ext cx="1835324" cy="522030"/>
              <a:chOff x="1014818" y="5781813"/>
              <a:chExt cx="1835324" cy="522030"/>
            </a:xfrm>
          </p:grpSpPr>
          <p:sp>
            <p:nvSpPr>
              <p:cNvPr id="64" name="矩形 63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5" name="手繪多邊形 64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6" name="手繪多邊形 65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8" name="手繪多邊形 67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9" name="手繪多邊形 68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</p:grpSp>
      <p:cxnSp>
        <p:nvCxnSpPr>
          <p:cNvPr id="72" name="直線單箭頭接點 71"/>
          <p:cNvCxnSpPr/>
          <p:nvPr/>
        </p:nvCxnSpPr>
        <p:spPr bwMode="auto">
          <a:xfrm flipV="1">
            <a:off x="1270964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線單箭頭接點 72"/>
          <p:cNvCxnSpPr/>
          <p:nvPr/>
        </p:nvCxnSpPr>
        <p:spPr bwMode="auto">
          <a:xfrm flipV="1">
            <a:off x="1486649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1774681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線單箭頭接點 74"/>
          <p:cNvCxnSpPr/>
          <p:nvPr/>
        </p:nvCxnSpPr>
        <p:spPr bwMode="auto">
          <a:xfrm flipV="1">
            <a:off x="1990705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線單箭頭接點 75"/>
          <p:cNvCxnSpPr/>
          <p:nvPr/>
        </p:nvCxnSpPr>
        <p:spPr bwMode="auto">
          <a:xfrm flipV="1">
            <a:off x="2846385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線單箭頭接點 76"/>
          <p:cNvCxnSpPr/>
          <p:nvPr/>
        </p:nvCxnSpPr>
        <p:spPr bwMode="auto">
          <a:xfrm flipV="1">
            <a:off x="3131832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/>
          <p:nvPr/>
        </p:nvCxnSpPr>
        <p:spPr bwMode="auto">
          <a:xfrm flipV="1">
            <a:off x="334751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線單箭頭接點 78"/>
          <p:cNvCxnSpPr/>
          <p:nvPr/>
        </p:nvCxnSpPr>
        <p:spPr bwMode="auto">
          <a:xfrm flipV="1">
            <a:off x="3635549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 bwMode="auto">
          <a:xfrm flipV="1">
            <a:off x="385157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線單箭頭接點 80"/>
          <p:cNvCxnSpPr/>
          <p:nvPr/>
        </p:nvCxnSpPr>
        <p:spPr bwMode="auto">
          <a:xfrm flipV="1">
            <a:off x="470725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線單箭頭接點 81"/>
          <p:cNvCxnSpPr/>
          <p:nvPr/>
        </p:nvCxnSpPr>
        <p:spPr bwMode="auto">
          <a:xfrm flipV="1">
            <a:off x="4969306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線單箭頭接點 82"/>
          <p:cNvCxnSpPr/>
          <p:nvPr/>
        </p:nvCxnSpPr>
        <p:spPr bwMode="auto">
          <a:xfrm flipV="1">
            <a:off x="5184991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線單箭頭接點 83"/>
          <p:cNvCxnSpPr/>
          <p:nvPr/>
        </p:nvCxnSpPr>
        <p:spPr bwMode="auto">
          <a:xfrm flipV="1">
            <a:off x="5473023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直線單箭頭接點 84"/>
          <p:cNvCxnSpPr/>
          <p:nvPr/>
        </p:nvCxnSpPr>
        <p:spPr bwMode="auto">
          <a:xfrm flipV="1">
            <a:off x="568904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線單箭頭接點 85"/>
          <p:cNvCxnSpPr/>
          <p:nvPr/>
        </p:nvCxnSpPr>
        <p:spPr bwMode="auto">
          <a:xfrm flipV="1">
            <a:off x="6544727" y="548519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線單箭頭接點 86"/>
          <p:cNvCxnSpPr/>
          <p:nvPr/>
        </p:nvCxnSpPr>
        <p:spPr bwMode="auto">
          <a:xfrm flipV="1">
            <a:off x="6797517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7013202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7301234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直線單箭頭接點 89"/>
          <p:cNvCxnSpPr/>
          <p:nvPr/>
        </p:nvCxnSpPr>
        <p:spPr bwMode="auto">
          <a:xfrm flipV="1">
            <a:off x="7517258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線單箭頭接點 90"/>
          <p:cNvCxnSpPr/>
          <p:nvPr/>
        </p:nvCxnSpPr>
        <p:spPr bwMode="auto">
          <a:xfrm flipV="1">
            <a:off x="8372938" y="549995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924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Increase the number of blocks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What is the limitation of blocks???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151" name="矩形 150"/>
          <p:cNvSpPr/>
          <p:nvPr/>
        </p:nvSpPr>
        <p:spPr bwMode="auto">
          <a:xfrm>
            <a:off x="107297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118326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129354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140383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151077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162106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17313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184163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195148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矩形 159"/>
          <p:cNvSpPr/>
          <p:nvPr/>
        </p:nvSpPr>
        <p:spPr bwMode="auto">
          <a:xfrm>
            <a:off x="206177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217205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228234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238928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矩形 163"/>
          <p:cNvSpPr/>
          <p:nvPr/>
        </p:nvSpPr>
        <p:spPr bwMode="auto">
          <a:xfrm>
            <a:off x="249957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60986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272014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7" name="矩形 166"/>
          <p:cNvSpPr/>
          <p:nvPr/>
        </p:nvSpPr>
        <p:spPr bwMode="auto">
          <a:xfrm>
            <a:off x="283009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294037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9" name="矩形 168"/>
          <p:cNvSpPr/>
          <p:nvPr/>
        </p:nvSpPr>
        <p:spPr bwMode="auto">
          <a:xfrm>
            <a:off x="305066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0" name="矩形 169"/>
          <p:cNvSpPr/>
          <p:nvPr/>
        </p:nvSpPr>
        <p:spPr bwMode="auto">
          <a:xfrm>
            <a:off x="316094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1" name="矩形 170"/>
          <p:cNvSpPr/>
          <p:nvPr/>
        </p:nvSpPr>
        <p:spPr bwMode="auto">
          <a:xfrm>
            <a:off x="326789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2" name="矩形 171"/>
          <p:cNvSpPr/>
          <p:nvPr/>
        </p:nvSpPr>
        <p:spPr bwMode="auto">
          <a:xfrm>
            <a:off x="337818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3" name="矩形 172"/>
          <p:cNvSpPr/>
          <p:nvPr/>
        </p:nvSpPr>
        <p:spPr bwMode="auto">
          <a:xfrm>
            <a:off x="348846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35987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5" name="矩形 174"/>
          <p:cNvSpPr/>
          <p:nvPr/>
        </p:nvSpPr>
        <p:spPr bwMode="auto">
          <a:xfrm>
            <a:off x="370697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6" name="矩形 175"/>
          <p:cNvSpPr/>
          <p:nvPr/>
        </p:nvSpPr>
        <p:spPr bwMode="auto">
          <a:xfrm>
            <a:off x="381726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7" name="矩形 176"/>
          <p:cNvSpPr/>
          <p:nvPr/>
        </p:nvSpPr>
        <p:spPr bwMode="auto">
          <a:xfrm>
            <a:off x="392754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403783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4151423" y="2564145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4295381" y="2564145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4419577" y="2564145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182" name="群組 181"/>
          <p:cNvGrpSpPr/>
          <p:nvPr/>
        </p:nvGrpSpPr>
        <p:grpSpPr>
          <a:xfrm>
            <a:off x="1073254" y="3225060"/>
            <a:ext cx="863181" cy="491325"/>
            <a:chOff x="1014818" y="5781813"/>
            <a:chExt cx="1835324" cy="522030"/>
          </a:xfrm>
        </p:grpSpPr>
        <p:sp>
          <p:nvSpPr>
            <p:cNvPr id="207" name="矩形 206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8" name="手繪多邊形 207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9" name="手繪多邊形 208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0" name="手繪多邊形 209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1" name="手繪多邊形 210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2" name="手繪多邊形 211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3" name="文字方塊 212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3" name="群組 182"/>
          <p:cNvGrpSpPr/>
          <p:nvPr/>
        </p:nvGrpSpPr>
        <p:grpSpPr>
          <a:xfrm>
            <a:off x="1948448" y="3225060"/>
            <a:ext cx="863181" cy="491325"/>
            <a:chOff x="1014818" y="5781813"/>
            <a:chExt cx="1835324" cy="522030"/>
          </a:xfrm>
        </p:grpSpPr>
        <p:sp>
          <p:nvSpPr>
            <p:cNvPr id="200" name="矩形 199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1" name="手繪多邊形 200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2" name="手繪多邊形 201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3" name="手繪多邊形 202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4" name="手繪多邊形 203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5" name="手繪多邊形 204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6" name="文字方塊 205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4" name="群組 183"/>
          <p:cNvGrpSpPr/>
          <p:nvPr/>
        </p:nvGrpSpPr>
        <p:grpSpPr>
          <a:xfrm>
            <a:off x="2823643" y="3219374"/>
            <a:ext cx="863181" cy="491325"/>
            <a:chOff x="1014818" y="5781813"/>
            <a:chExt cx="1835324" cy="522030"/>
          </a:xfrm>
        </p:grpSpPr>
        <p:sp>
          <p:nvSpPr>
            <p:cNvPr id="193" name="矩形 192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4" name="手繪多邊形 193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5" name="手繪多邊形 194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6" name="手繪多邊形 195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7" name="手繪多邊形 196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8" name="手繪多邊形 197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9" name="文字方塊 198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185" name="群組 184"/>
          <p:cNvGrpSpPr/>
          <p:nvPr/>
        </p:nvGrpSpPr>
        <p:grpSpPr>
          <a:xfrm>
            <a:off x="3698838" y="3219374"/>
            <a:ext cx="863181" cy="491325"/>
            <a:chOff x="1014818" y="5781813"/>
            <a:chExt cx="1835324" cy="522030"/>
          </a:xfrm>
        </p:grpSpPr>
        <p:sp>
          <p:nvSpPr>
            <p:cNvPr id="186" name="矩形 18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7" name="手繪多邊形 18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8" name="手繪多邊形 18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9" name="手繪多邊形 18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0" name="手繪多邊形 18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1" name="手繪多邊形 19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2" name="文字方塊 191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214" name="矩形 213"/>
          <p:cNvSpPr/>
          <p:nvPr/>
        </p:nvSpPr>
        <p:spPr bwMode="auto">
          <a:xfrm>
            <a:off x="457205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468233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6" name="矩形 215"/>
          <p:cNvSpPr/>
          <p:nvPr/>
        </p:nvSpPr>
        <p:spPr bwMode="auto">
          <a:xfrm>
            <a:off x="479262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490291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8" name="矩形 217"/>
          <p:cNvSpPr/>
          <p:nvPr/>
        </p:nvSpPr>
        <p:spPr bwMode="auto">
          <a:xfrm>
            <a:off x="500985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512014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523042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1" name="矩形 220"/>
          <p:cNvSpPr/>
          <p:nvPr/>
        </p:nvSpPr>
        <p:spPr bwMode="auto">
          <a:xfrm>
            <a:off x="534071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545056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556084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5671134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578142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588836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5998651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0893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621922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6329167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643945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2" name="矩形 231"/>
          <p:cNvSpPr/>
          <p:nvPr/>
        </p:nvSpPr>
        <p:spPr bwMode="auto">
          <a:xfrm>
            <a:off x="654973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66002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6766970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877256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698754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7097828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7206053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9" name="矩形 238"/>
          <p:cNvSpPr/>
          <p:nvPr/>
        </p:nvSpPr>
        <p:spPr bwMode="auto">
          <a:xfrm>
            <a:off x="7316339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0" name="矩形 239"/>
          <p:cNvSpPr/>
          <p:nvPr/>
        </p:nvSpPr>
        <p:spPr bwMode="auto">
          <a:xfrm>
            <a:off x="7426625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1" name="矩形 240"/>
          <p:cNvSpPr/>
          <p:nvPr/>
        </p:nvSpPr>
        <p:spPr bwMode="auto">
          <a:xfrm>
            <a:off x="7536912" y="2564145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2" name="矩形 241"/>
          <p:cNvSpPr/>
          <p:nvPr/>
        </p:nvSpPr>
        <p:spPr bwMode="auto">
          <a:xfrm>
            <a:off x="7650499" y="2564145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7794457" y="2564145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7918653" y="2564145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5" name="矩形 244"/>
          <p:cNvSpPr/>
          <p:nvPr/>
        </p:nvSpPr>
        <p:spPr bwMode="auto">
          <a:xfrm>
            <a:off x="107297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6" name="矩形 245"/>
          <p:cNvSpPr/>
          <p:nvPr/>
        </p:nvSpPr>
        <p:spPr bwMode="auto">
          <a:xfrm>
            <a:off x="118326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29354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140383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151077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0" name="矩形 249"/>
          <p:cNvSpPr/>
          <p:nvPr/>
        </p:nvSpPr>
        <p:spPr bwMode="auto">
          <a:xfrm>
            <a:off x="162106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1" name="矩形 250"/>
          <p:cNvSpPr/>
          <p:nvPr/>
        </p:nvSpPr>
        <p:spPr bwMode="auto">
          <a:xfrm>
            <a:off x="17313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2" name="矩形 251"/>
          <p:cNvSpPr/>
          <p:nvPr/>
        </p:nvSpPr>
        <p:spPr bwMode="auto">
          <a:xfrm>
            <a:off x="184163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195148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206177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5" name="矩形 254"/>
          <p:cNvSpPr/>
          <p:nvPr/>
        </p:nvSpPr>
        <p:spPr bwMode="auto">
          <a:xfrm>
            <a:off x="217205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28234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238928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249957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260986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0" name="矩形 259"/>
          <p:cNvSpPr/>
          <p:nvPr/>
        </p:nvSpPr>
        <p:spPr bwMode="auto">
          <a:xfrm>
            <a:off x="272014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1" name="矩形 260"/>
          <p:cNvSpPr/>
          <p:nvPr/>
        </p:nvSpPr>
        <p:spPr bwMode="auto">
          <a:xfrm>
            <a:off x="283009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2" name="矩形 261"/>
          <p:cNvSpPr/>
          <p:nvPr/>
        </p:nvSpPr>
        <p:spPr bwMode="auto">
          <a:xfrm>
            <a:off x="294037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3" name="矩形 262"/>
          <p:cNvSpPr/>
          <p:nvPr/>
        </p:nvSpPr>
        <p:spPr bwMode="auto">
          <a:xfrm>
            <a:off x="305066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4" name="矩形 263"/>
          <p:cNvSpPr/>
          <p:nvPr/>
        </p:nvSpPr>
        <p:spPr bwMode="auto">
          <a:xfrm>
            <a:off x="316094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326789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337818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7" name="矩形 266"/>
          <p:cNvSpPr/>
          <p:nvPr/>
        </p:nvSpPr>
        <p:spPr bwMode="auto">
          <a:xfrm>
            <a:off x="348846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8" name="矩形 267"/>
          <p:cNvSpPr/>
          <p:nvPr/>
        </p:nvSpPr>
        <p:spPr bwMode="auto">
          <a:xfrm>
            <a:off x="35987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9" name="矩形 268"/>
          <p:cNvSpPr/>
          <p:nvPr/>
        </p:nvSpPr>
        <p:spPr bwMode="auto">
          <a:xfrm>
            <a:off x="370697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81726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92754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2" name="矩形 271"/>
          <p:cNvSpPr/>
          <p:nvPr/>
        </p:nvSpPr>
        <p:spPr bwMode="auto">
          <a:xfrm>
            <a:off x="403783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3" name="矩形 272"/>
          <p:cNvSpPr/>
          <p:nvPr/>
        </p:nvSpPr>
        <p:spPr bwMode="auto">
          <a:xfrm>
            <a:off x="4151423" y="497368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4" name="矩形 273"/>
          <p:cNvSpPr/>
          <p:nvPr/>
        </p:nvSpPr>
        <p:spPr bwMode="auto">
          <a:xfrm>
            <a:off x="4295381" y="497368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5" name="矩形 274"/>
          <p:cNvSpPr/>
          <p:nvPr/>
        </p:nvSpPr>
        <p:spPr bwMode="auto">
          <a:xfrm>
            <a:off x="4419577" y="497368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1073254" y="5634595"/>
            <a:ext cx="863181" cy="491325"/>
            <a:chOff x="1014818" y="5781813"/>
            <a:chExt cx="1835324" cy="522030"/>
          </a:xfrm>
        </p:grpSpPr>
        <p:sp>
          <p:nvSpPr>
            <p:cNvPr id="277" name="矩形 276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8" name="手繪多邊形 277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9" name="手繪多邊形 278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0" name="手繪多邊形 279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1" name="手繪多邊形 280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2" name="手繪多邊形 281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3" name="文字方塊 282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284" name="群組 283"/>
          <p:cNvGrpSpPr/>
          <p:nvPr/>
        </p:nvGrpSpPr>
        <p:grpSpPr>
          <a:xfrm>
            <a:off x="1948448" y="5634595"/>
            <a:ext cx="863181" cy="491325"/>
            <a:chOff x="1014818" y="5781813"/>
            <a:chExt cx="1835324" cy="522030"/>
          </a:xfrm>
        </p:grpSpPr>
        <p:sp>
          <p:nvSpPr>
            <p:cNvPr id="285" name="矩形 284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6" name="手繪多邊形 285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7" name="手繪多邊形 286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8" name="手繪多邊形 287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9" name="手繪多邊形 288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0" name="手繪多邊形 289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1" name="文字方塊 290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292" name="群組 291"/>
          <p:cNvGrpSpPr/>
          <p:nvPr/>
        </p:nvGrpSpPr>
        <p:grpSpPr>
          <a:xfrm>
            <a:off x="2823643" y="5628909"/>
            <a:ext cx="863181" cy="491325"/>
            <a:chOff x="1014818" y="5781813"/>
            <a:chExt cx="1835324" cy="522030"/>
          </a:xfrm>
        </p:grpSpPr>
        <p:sp>
          <p:nvSpPr>
            <p:cNvPr id="293" name="矩形 292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4" name="手繪多邊形 293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5" name="手繪多邊形 294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6" name="手繪多邊形 295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7" name="手繪多邊形 296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8" name="手繪多邊形 297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9" name="文字方塊 298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00" name="群組 299"/>
          <p:cNvGrpSpPr/>
          <p:nvPr/>
        </p:nvGrpSpPr>
        <p:grpSpPr>
          <a:xfrm>
            <a:off x="3698838" y="5628909"/>
            <a:ext cx="863181" cy="491325"/>
            <a:chOff x="1014818" y="5781813"/>
            <a:chExt cx="1835324" cy="522030"/>
          </a:xfrm>
        </p:grpSpPr>
        <p:sp>
          <p:nvSpPr>
            <p:cNvPr id="301" name="矩形 300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2" name="手繪多邊形 301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3" name="手繪多邊形 302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4" name="手繪多邊形 303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5" name="手繪多邊形 304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6" name="手繪多邊形 305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7" name="文字方塊 306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308" name="矩形 307"/>
          <p:cNvSpPr/>
          <p:nvPr/>
        </p:nvSpPr>
        <p:spPr bwMode="auto">
          <a:xfrm>
            <a:off x="457205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9" name="矩形 308"/>
          <p:cNvSpPr/>
          <p:nvPr/>
        </p:nvSpPr>
        <p:spPr bwMode="auto">
          <a:xfrm>
            <a:off x="468233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0" name="矩形 309"/>
          <p:cNvSpPr/>
          <p:nvPr/>
        </p:nvSpPr>
        <p:spPr bwMode="auto">
          <a:xfrm>
            <a:off x="479262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490291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500985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3" name="矩形 312"/>
          <p:cNvSpPr/>
          <p:nvPr/>
        </p:nvSpPr>
        <p:spPr bwMode="auto">
          <a:xfrm>
            <a:off x="512014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4" name="矩形 313"/>
          <p:cNvSpPr/>
          <p:nvPr/>
        </p:nvSpPr>
        <p:spPr bwMode="auto">
          <a:xfrm>
            <a:off x="523042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5" name="矩形 314"/>
          <p:cNvSpPr/>
          <p:nvPr/>
        </p:nvSpPr>
        <p:spPr bwMode="auto">
          <a:xfrm>
            <a:off x="534071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545056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556084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8" name="矩形 317"/>
          <p:cNvSpPr/>
          <p:nvPr/>
        </p:nvSpPr>
        <p:spPr bwMode="auto">
          <a:xfrm>
            <a:off x="5671134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9" name="矩形 318"/>
          <p:cNvSpPr/>
          <p:nvPr/>
        </p:nvSpPr>
        <p:spPr bwMode="auto">
          <a:xfrm>
            <a:off x="578142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588836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5998651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610893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3" name="矩形 322"/>
          <p:cNvSpPr/>
          <p:nvPr/>
        </p:nvSpPr>
        <p:spPr bwMode="auto">
          <a:xfrm>
            <a:off x="621922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4" name="矩形 323"/>
          <p:cNvSpPr/>
          <p:nvPr/>
        </p:nvSpPr>
        <p:spPr bwMode="auto">
          <a:xfrm>
            <a:off x="6329167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43945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6" name="矩形 325"/>
          <p:cNvSpPr/>
          <p:nvPr/>
        </p:nvSpPr>
        <p:spPr bwMode="auto">
          <a:xfrm>
            <a:off x="654973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7" name="矩形 326"/>
          <p:cNvSpPr/>
          <p:nvPr/>
        </p:nvSpPr>
        <p:spPr bwMode="auto">
          <a:xfrm>
            <a:off x="666002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8" name="矩形 327"/>
          <p:cNvSpPr/>
          <p:nvPr/>
        </p:nvSpPr>
        <p:spPr bwMode="auto">
          <a:xfrm>
            <a:off x="6766970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6877256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8754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097828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7206053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3" name="矩形 332"/>
          <p:cNvSpPr/>
          <p:nvPr/>
        </p:nvSpPr>
        <p:spPr bwMode="auto">
          <a:xfrm>
            <a:off x="7316339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4" name="矩形 333"/>
          <p:cNvSpPr/>
          <p:nvPr/>
        </p:nvSpPr>
        <p:spPr bwMode="auto">
          <a:xfrm>
            <a:off x="7426625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5" name="矩形 334"/>
          <p:cNvSpPr/>
          <p:nvPr/>
        </p:nvSpPr>
        <p:spPr bwMode="auto">
          <a:xfrm>
            <a:off x="7536912" y="497368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7650499" y="497368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7794457" y="497368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8" name="矩形 337"/>
          <p:cNvSpPr/>
          <p:nvPr/>
        </p:nvSpPr>
        <p:spPr bwMode="auto">
          <a:xfrm>
            <a:off x="7918653" y="497368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339" name="群組 338"/>
          <p:cNvGrpSpPr/>
          <p:nvPr/>
        </p:nvGrpSpPr>
        <p:grpSpPr>
          <a:xfrm>
            <a:off x="4562019" y="3224948"/>
            <a:ext cx="863181" cy="491325"/>
            <a:chOff x="1014818" y="5781813"/>
            <a:chExt cx="1835324" cy="522030"/>
          </a:xfrm>
        </p:grpSpPr>
        <p:sp>
          <p:nvSpPr>
            <p:cNvPr id="340" name="矩形 339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1" name="手繪多邊形 340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2" name="手繪多邊形 341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3" name="手繪多邊形 342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4" name="手繪多邊形 343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5" name="手繪多邊形 344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6" name="文字方塊 345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47" name="群組 346"/>
          <p:cNvGrpSpPr/>
          <p:nvPr/>
        </p:nvGrpSpPr>
        <p:grpSpPr>
          <a:xfrm>
            <a:off x="5437213" y="3224948"/>
            <a:ext cx="863181" cy="491325"/>
            <a:chOff x="1014818" y="5781813"/>
            <a:chExt cx="1835324" cy="522030"/>
          </a:xfrm>
        </p:grpSpPr>
        <p:sp>
          <p:nvSpPr>
            <p:cNvPr id="348" name="矩形 347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9" name="手繪多邊形 348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0" name="手繪多邊形 349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1" name="手繪多邊形 350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2" name="手繪多邊形 351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3" name="手繪多邊形 352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4" name="文字方塊 353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55" name="群組 354"/>
          <p:cNvGrpSpPr/>
          <p:nvPr/>
        </p:nvGrpSpPr>
        <p:grpSpPr>
          <a:xfrm>
            <a:off x="6312408" y="3219262"/>
            <a:ext cx="863181" cy="491325"/>
            <a:chOff x="1014818" y="5781813"/>
            <a:chExt cx="1835324" cy="522030"/>
          </a:xfrm>
        </p:grpSpPr>
        <p:sp>
          <p:nvSpPr>
            <p:cNvPr id="356" name="矩形 35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7" name="手繪多邊形 35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8" name="手繪多邊形 35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9" name="手繪多邊形 35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0" name="手繪多邊形 35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1" name="手繪多邊形 36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2" name="文字方塊 361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363" name="群組 362"/>
          <p:cNvGrpSpPr/>
          <p:nvPr/>
        </p:nvGrpSpPr>
        <p:grpSpPr>
          <a:xfrm>
            <a:off x="7187603" y="3219262"/>
            <a:ext cx="863181" cy="491325"/>
            <a:chOff x="1014818" y="5781813"/>
            <a:chExt cx="1835324" cy="522030"/>
          </a:xfrm>
        </p:grpSpPr>
        <p:sp>
          <p:nvSpPr>
            <p:cNvPr id="364" name="矩形 363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5" name="手繪多邊形 364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6" name="手繪多邊形 365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7" name="手繪多邊形 366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8" name="手繪多邊形 367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9" name="手繪多邊形 368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0" name="文字方塊 369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cxnSp>
        <p:nvCxnSpPr>
          <p:cNvPr id="7" name="弧形接點 6"/>
          <p:cNvCxnSpPr>
            <a:stCxn id="245" idx="2"/>
            <a:endCxn id="308" idx="2"/>
          </p:cNvCxnSpPr>
          <p:nvPr/>
        </p:nvCxnSpPr>
        <p:spPr bwMode="auto">
          <a:xfrm rot="16200000" flipH="1">
            <a:off x="2875919" y="3563004"/>
            <a:ext cx="12700" cy="349907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8552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7"/>
            <a:ext cx="11514666" cy="4628586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ea typeface="標楷體" panose="03000509000000000000" pitchFamily="65" charset="-120"/>
              </a:rPr>
              <a:t>unsigned </a:t>
            </a:r>
            <a:r>
              <a:rPr lang="en-US" altLang="zh-TW" sz="2400" dirty="0" err="1">
                <a:ea typeface="標楷體" panose="03000509000000000000" pitchFamily="65" charset="-120"/>
              </a:rPr>
              <a:t>int</a:t>
            </a:r>
            <a:r>
              <a:rPr lang="en-US" altLang="zh-TW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ea typeface="標楷體" panose="03000509000000000000" pitchFamily="65" charset="-120"/>
              </a:rPr>
              <a:t>threadsPerBlock</a:t>
            </a:r>
            <a:r>
              <a:rPr lang="en-US" altLang="zh-TW" sz="2400" dirty="0">
                <a:ea typeface="標楷體" panose="03000509000000000000" pitchFamily="65" charset="-120"/>
              </a:rPr>
              <a:t> = 32;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標楷體" panose="03000509000000000000" pitchFamily="65" charset="-120"/>
              </a:rPr>
              <a:t>//</a:t>
            </a:r>
            <a:r>
              <a:rPr lang="zh-TW" altLang="en-US" sz="2400" dirty="0">
                <a:ea typeface="標楷體" panose="03000509000000000000" pitchFamily="65" charset="-120"/>
              </a:rPr>
              <a:t>最大為</a:t>
            </a:r>
            <a:r>
              <a:rPr lang="en-US" altLang="zh-TW" sz="2400" dirty="0">
                <a:ea typeface="標楷體" panose="03000509000000000000" pitchFamily="65" charset="-120"/>
              </a:rPr>
              <a:t>1024</a:t>
            </a:r>
          </a:p>
          <a:p>
            <a:r>
              <a:rPr lang="en-US" altLang="zh-TW" sz="2400" dirty="0">
                <a:ea typeface="標楷體" panose="03000509000000000000" pitchFamily="65" charset="-120"/>
              </a:rPr>
              <a:t>unsigned </a:t>
            </a:r>
            <a:r>
              <a:rPr lang="zh-TW" altLang="en-US" sz="2400" dirty="0">
                <a:ea typeface="標楷體" panose="03000509000000000000" pitchFamily="65" charset="-120"/>
              </a:rPr>
              <a:t>int blocksPerGrid = (N + threadsPerBlock - 1)/threadsPerBlock;</a:t>
            </a:r>
            <a:endParaRPr lang="en-US" altLang="zh-TW" sz="2400" dirty="0">
              <a:ea typeface="標楷體" panose="03000509000000000000" pitchFamily="65" charset="-120"/>
            </a:endParaRPr>
          </a:p>
          <a:p>
            <a:r>
              <a:rPr lang="zh-TW" altLang="en-US" sz="2400" dirty="0">
                <a:ea typeface="標楷體" panose="03000509000000000000" pitchFamily="65" charset="-120"/>
              </a:rPr>
              <a:t>add &lt;&lt;&lt; blocksPerGrid,</a:t>
            </a:r>
            <a:r>
              <a:rPr lang="zh-TW" altLang="en-US" sz="2400" dirty="0">
                <a:solidFill>
                  <a:schemeClr val="accent2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ea typeface="標楷體" panose="03000509000000000000" pitchFamily="65" charset="-120"/>
              </a:rPr>
              <a:t>threadsPerBlock &gt;&gt;&gt; ( dev_a, dev_b, dev_c );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75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027494" y="3119786"/>
            <a:ext cx="7783016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2000" dirty="0"/>
              <a:t>__global__ void add( int *a, int *b, int *c ) {</a:t>
            </a:r>
          </a:p>
          <a:p>
            <a:r>
              <a:rPr lang="zh-TW" altLang="en-US" sz="2000" dirty="0"/>
              <a:t>    int tid = threadIdx.x + blockIdx.x * blockDim.x;</a:t>
            </a:r>
          </a:p>
          <a:p>
            <a:r>
              <a:rPr lang="zh-TW" altLang="en-US" sz="2000" dirty="0"/>
              <a:t>    while (tid &lt; N) {</a:t>
            </a:r>
          </a:p>
          <a:p>
            <a:r>
              <a:rPr lang="zh-TW" altLang="en-US" sz="2000" dirty="0"/>
              <a:t>        c[tid] = a[tid] + b[tid];</a:t>
            </a:r>
          </a:p>
          <a:p>
            <a:r>
              <a:rPr lang="zh-TW" altLang="en-US" sz="2000" dirty="0"/>
              <a:t>        tid += blockDim.x * gridDim.x;</a:t>
            </a:r>
          </a:p>
          <a:p>
            <a:r>
              <a:rPr lang="zh-TW" altLang="en-US" sz="2000" dirty="0"/>
              <a:t>    }</a:t>
            </a:r>
          </a:p>
          <a:p>
            <a:r>
              <a:rPr lang="zh-TW" altLang="en-US" sz="2000" dirty="0"/>
              <a:t>}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4919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05948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6977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28005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38700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9728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6075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71786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82770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93799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04828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15856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26551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37579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48608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59637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70631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81660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92688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303717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4411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25440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336468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4749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358320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369348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80377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91405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027646" y="558924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4171604" y="558924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295800" y="558924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949477" y="6250155"/>
            <a:ext cx="863181" cy="491325"/>
            <a:chOff x="1014818" y="5781813"/>
            <a:chExt cx="1835324" cy="522030"/>
          </a:xfrm>
        </p:grpSpPr>
        <p:sp>
          <p:nvSpPr>
            <p:cNvPr id="38" name="矩形 37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9" name="手繪多邊形 38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0" name="手繪多邊形 39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1" name="手繪多邊形 40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2" name="手繪多邊形 41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3" name="手繪多邊形 42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696091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1824671" y="6250155"/>
            <a:ext cx="863181" cy="491325"/>
            <a:chOff x="1014818" y="5781813"/>
            <a:chExt cx="1835324" cy="522030"/>
          </a:xfrm>
        </p:grpSpPr>
        <p:sp>
          <p:nvSpPr>
            <p:cNvPr id="46" name="矩形 45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7" name="手繪多邊形 46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8" name="手繪多邊形 47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49" name="手繪多邊形 48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0" name="手繪多邊形 49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1" name="手繪多邊形 50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672494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2699866" y="6244469"/>
            <a:ext cx="863181" cy="491325"/>
            <a:chOff x="1014818" y="5781813"/>
            <a:chExt cx="1835324" cy="522030"/>
          </a:xfrm>
        </p:grpSpPr>
        <p:sp>
          <p:nvSpPr>
            <p:cNvPr id="54" name="矩形 53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5" name="手繪多邊形 54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6" name="手繪多邊形 55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7" name="手繪多邊形 56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8" name="手繪多邊形 57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59" name="手繪多邊形 58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0" name="文字方塊 59"/>
            <p:cNvSpPr txBox="1"/>
            <p:nvPr/>
          </p:nvSpPr>
          <p:spPr>
            <a:xfrm>
              <a:off x="1648895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3575061" y="6244469"/>
            <a:ext cx="863181" cy="491325"/>
            <a:chOff x="1014818" y="5781813"/>
            <a:chExt cx="1835324" cy="522030"/>
          </a:xfrm>
        </p:grpSpPr>
        <p:sp>
          <p:nvSpPr>
            <p:cNvPr id="62" name="矩形 61"/>
            <p:cNvSpPr/>
            <p:nvPr/>
          </p:nvSpPr>
          <p:spPr bwMode="auto">
            <a:xfrm>
              <a:off x="1014818" y="5796574"/>
              <a:ext cx="1835324" cy="5072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3" name="手繪多邊形 62"/>
            <p:cNvSpPr/>
            <p:nvPr/>
          </p:nvSpPr>
          <p:spPr bwMode="auto">
            <a:xfrm>
              <a:off x="1078234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4" name="手繪多邊形 63"/>
            <p:cNvSpPr/>
            <p:nvPr/>
          </p:nvSpPr>
          <p:spPr bwMode="auto">
            <a:xfrm>
              <a:off x="1312728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5" name="手繪多邊形 64"/>
            <p:cNvSpPr/>
            <p:nvPr/>
          </p:nvSpPr>
          <p:spPr bwMode="auto">
            <a:xfrm>
              <a:off x="1547222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6" name="手繪多邊形 65"/>
            <p:cNvSpPr/>
            <p:nvPr/>
          </p:nvSpPr>
          <p:spPr bwMode="auto">
            <a:xfrm>
              <a:off x="1781716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7" name="手繪多邊形 66"/>
            <p:cNvSpPr/>
            <p:nvPr/>
          </p:nvSpPr>
          <p:spPr bwMode="auto">
            <a:xfrm>
              <a:off x="2660830" y="5890795"/>
              <a:ext cx="102465" cy="260350"/>
            </a:xfrm>
            <a:custGeom>
              <a:avLst/>
              <a:gdLst>
                <a:gd name="connsiteX0" fmla="*/ 76507 w 102465"/>
                <a:gd name="connsiteY0" fmla="*/ 0 h 260350"/>
                <a:gd name="connsiteX1" fmla="*/ 307 w 102465"/>
                <a:gd name="connsiteY1" fmla="*/ 79375 h 260350"/>
                <a:gd name="connsiteX2" fmla="*/ 101907 w 102465"/>
                <a:gd name="connsiteY2" fmla="*/ 168275 h 260350"/>
                <a:gd name="connsiteX3" fmla="*/ 41582 w 102465"/>
                <a:gd name="connsiteY3" fmla="*/ 260350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65" h="260350">
                  <a:moveTo>
                    <a:pt x="76507" y="0"/>
                  </a:moveTo>
                  <a:cubicBezTo>
                    <a:pt x="36290" y="25664"/>
                    <a:pt x="-3926" y="51329"/>
                    <a:pt x="307" y="79375"/>
                  </a:cubicBezTo>
                  <a:cubicBezTo>
                    <a:pt x="4540" y="107421"/>
                    <a:pt x="95028" y="138113"/>
                    <a:pt x="101907" y="168275"/>
                  </a:cubicBezTo>
                  <a:cubicBezTo>
                    <a:pt x="108786" y="198437"/>
                    <a:pt x="50049" y="251883"/>
                    <a:pt x="41582" y="26035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1625296" y="5781813"/>
              <a:ext cx="1115216" cy="392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……</a:t>
              </a:r>
              <a:endParaRPr lang="zh-TW" altLang="en-US" dirty="0"/>
            </a:p>
          </p:txBody>
        </p:sp>
      </p:grpSp>
      <p:sp>
        <p:nvSpPr>
          <p:cNvPr id="69" name="矩形 68"/>
          <p:cNvSpPr/>
          <p:nvPr/>
        </p:nvSpPr>
        <p:spPr bwMode="auto">
          <a:xfrm>
            <a:off x="444827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55856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466884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77913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488607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499636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510665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521693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532678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543707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5547357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565764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76458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5874874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598516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609544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6205390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631567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642596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653624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6643193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6753479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686376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6974051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082276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7192562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7302848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7413135" y="5589240"/>
            <a:ext cx="10681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7526722" y="5589240"/>
            <a:ext cx="137180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7670680" y="5589240"/>
            <a:ext cx="115496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94876" y="5589240"/>
            <a:ext cx="142441" cy="3388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100" name="弧形接點 99"/>
          <p:cNvCxnSpPr>
            <a:stCxn id="6" idx="2"/>
            <a:endCxn id="69" idx="2"/>
          </p:cNvCxnSpPr>
          <p:nvPr/>
        </p:nvCxnSpPr>
        <p:spPr bwMode="auto">
          <a:xfrm rot="16200000" flipH="1">
            <a:off x="2752142" y="4178564"/>
            <a:ext cx="12700" cy="349907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5658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2776"/>
            <a:ext cx="10963282" cy="5184575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/>
              <a:t>blocksPerGrid</a:t>
            </a:r>
            <a:r>
              <a:rPr lang="en-US" altLang="zh-TW" sz="2800" dirty="0" smtClean="0"/>
              <a:t> cannot exceed the maximum </a:t>
            </a:r>
            <a:r>
              <a:rPr lang="en-US" altLang="zh-TW" sz="2800" dirty="0" err="1" smtClean="0"/>
              <a:t>gridDim.x</a:t>
            </a:r>
            <a:endParaRPr lang="en-US" altLang="zh-TW" sz="2800" dirty="0" smtClean="0"/>
          </a:p>
          <a:p>
            <a:endParaRPr lang="en-US" altLang="zh-TW" sz="2000" dirty="0" smtClean="0"/>
          </a:p>
          <a:p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因此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total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最大的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thread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數量將會是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2147483647 x 1024 </a:t>
            </a:r>
          </a:p>
          <a:p>
            <a:endParaRPr lang="en-US" altLang="zh-TW" sz="2800" dirty="0" smtClean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+mj-lt"/>
                <a:ea typeface="標楷體" panose="03000509000000000000" pitchFamily="65" charset="-120"/>
              </a:rPr>
              <a:t>如果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N</a:t>
            </a:r>
            <a:r>
              <a:rPr lang="zh-TW" altLang="en-US" sz="2800" dirty="0">
                <a:latin typeface="+mj-lt"/>
                <a:ea typeface="標楷體" panose="03000509000000000000" pitchFamily="65" charset="-120"/>
              </a:rPr>
              <a:t>大於</a:t>
            </a:r>
            <a:r>
              <a:rPr lang="en-US" altLang="zh-TW" sz="2800" dirty="0">
                <a:latin typeface="+mj-lt"/>
                <a:ea typeface="標楷體" panose="03000509000000000000" pitchFamily="65" charset="-120"/>
              </a:rPr>
              <a:t>2147483647 x 1024 ???</a:t>
            </a:r>
            <a:endParaRPr lang="zh-TW" altLang="en-US" sz="28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787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2" y="464344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Time counting on Linux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5360" y="1124744"/>
            <a:ext cx="109634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struct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timespec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,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double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start time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clock_gettime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 CLOCK_REALTIME, &amp;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do something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stop time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clock_gettime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 CLOCK_REALTIME, &amp;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// compute and print the elapsed time in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millisec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= (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t_end.tv_sec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t_start.tv_sec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 * 1000.0;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+= (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t_end.tv_nsec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t_start.tv_nsec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) / 1000000.0;</a:t>
            </a:r>
            <a:b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   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printf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("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: %lf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ms</a:t>
            </a:r>
            <a:r>
              <a:rPr lang="en-US" altLang="zh-TW" sz="2400" dirty="0">
                <a:latin typeface="Dotum" panose="020B0600000101010101" pitchFamily="34" charset="-127"/>
                <a:ea typeface="Dotum" panose="020B0600000101010101" pitchFamily="34" charset="-127"/>
              </a:rPr>
              <a:t>\n", </a:t>
            </a:r>
            <a:r>
              <a:rPr lang="en-US" altLang="zh-TW" sz="24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400" dirty="0" smtClean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8880" y="12700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Linux:// compile with -</a:t>
            </a:r>
            <a:r>
              <a:rPr lang="en-US" altLang="zh-TW" sz="2800" dirty="0" err="1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lrt</a:t>
            </a:r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/>
            </a:r>
            <a:b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</a:br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#include &lt;</a:t>
            </a:r>
            <a:r>
              <a:rPr lang="en-US" altLang="zh-TW" sz="2800" dirty="0" err="1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time.h</a:t>
            </a:r>
            <a: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&gt;</a:t>
            </a:r>
            <a:br>
              <a:rPr lang="en-US" altLang="zh-TW" sz="2800" dirty="0">
                <a:solidFill>
                  <a:srgbClr val="FFFF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zh-TW" altLang="en-US" sz="2800" dirty="0">
              <a:solidFill>
                <a:srgbClr val="FFFF00"/>
              </a:solidFill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2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/>
              <a:t>GPU time counting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78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839416" y="1422610"/>
            <a:ext cx="9793088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Get start time event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cudaEvent_t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start, stop;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cudaEventCreate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(&amp;start);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cudaEventCreate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(&amp;stop);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cudaEventRecord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(start, 0);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 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Invoke kernel here</a:t>
            </a:r>
            <a:b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</a:br>
            <a:endParaRPr lang="en-US" altLang="zh-TW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// Get stop time event   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cudaEventRecord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(stop, 0);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cudaEventSynchronize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(stop); 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// Compute execution time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  float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(&amp;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, start, stop);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printf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("GPU time: %13f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msec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\n",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elapsedTime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cudaEventDestroy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(start);</a:t>
            </a:r>
          </a:p>
          <a:p>
            <a:pPr fontAlgn="base"/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    </a:t>
            </a:r>
            <a:r>
              <a:rPr lang="en-US" altLang="zh-TW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cudaEventDestroy</a:t>
            </a:r>
            <a:r>
              <a:rPr lang="en-US" altLang="zh-TW" sz="2000" dirty="0">
                <a:latin typeface="Dotum" panose="020B0600000101010101" pitchFamily="34" charset="-127"/>
                <a:ea typeface="Dotum" panose="020B0600000101010101" pitchFamily="34" charset="-127"/>
              </a:rPr>
              <a:t>(stop);</a:t>
            </a:r>
          </a:p>
        </p:txBody>
      </p:sp>
    </p:spTree>
    <p:extLst>
      <p:ext uri="{BB962C8B-B14F-4D97-AF65-F5344CB8AC3E}">
        <p14:creationId xmlns:p14="http://schemas.microsoft.com/office/powerpoint/2010/main" val="14736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</a:t>
            </a:r>
            <a:r>
              <a:rPr lang="en-US" altLang="zh-TW" dirty="0" smtClean="0"/>
              <a:t>2: </a:t>
            </a:r>
            <a:br>
              <a:rPr lang="en-US" altLang="zh-TW" dirty="0" smtClean="0"/>
            </a:br>
            <a:r>
              <a:rPr lang="en-US" altLang="zh-TW" dirty="0" smtClean="0"/>
              <a:t>Vector Dot Product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79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65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323322" cy="1320800"/>
          </a:xfrm>
        </p:spPr>
        <p:txBody>
          <a:bodyPr/>
          <a:lstStyle/>
          <a:p>
            <a:r>
              <a:rPr lang="en-US" altLang="zh-TW" sz="3200" dirty="0"/>
              <a:t>Floating-Point Operations per Second for the CPU and GPU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196752"/>
            <a:ext cx="6768752" cy="55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Dot Product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80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398150"/>
            <a:ext cx="5292080" cy="10454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72" y="1406053"/>
            <a:ext cx="3105150" cy="5133975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 bwMode="auto">
          <a:xfrm flipH="1">
            <a:off x="2639616" y="3573016"/>
            <a:ext cx="648072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直線單箭頭接點 8"/>
          <p:cNvCxnSpPr/>
          <p:nvPr/>
        </p:nvCxnSpPr>
        <p:spPr bwMode="auto">
          <a:xfrm flipH="1">
            <a:off x="2999656" y="3573016"/>
            <a:ext cx="648072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線單箭頭接點 10"/>
          <p:cNvCxnSpPr/>
          <p:nvPr/>
        </p:nvCxnSpPr>
        <p:spPr bwMode="auto">
          <a:xfrm flipH="1">
            <a:off x="2639616" y="5013176"/>
            <a:ext cx="288032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0304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81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767408" y="764704"/>
            <a:ext cx="6534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const int N = 1024;</a:t>
            </a:r>
          </a:p>
          <a:p>
            <a:r>
              <a:rPr lang="zh-TW" altLang="en-US" sz="2400" dirty="0"/>
              <a:t>const int threadsPerBlock = 1024;</a:t>
            </a:r>
          </a:p>
          <a:p>
            <a:r>
              <a:rPr lang="zh-TW" altLang="en-US" sz="2400" dirty="0"/>
              <a:t>const int blocksPerGrid = 1;</a:t>
            </a:r>
          </a:p>
          <a:p>
            <a:endParaRPr lang="zh-TW" altLang="en-US" sz="2400" dirty="0"/>
          </a:p>
          <a:p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958880" y="515265"/>
            <a:ext cx="460161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if (tid &lt; N)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c[tid] = a[tid] * b[tid];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en-US" altLang="zh-TW" dirty="0">
                <a:latin typeface="Dotum" panose="020B0600000101010101" pitchFamily="34" charset="-127"/>
                <a:ea typeface="Dotum" panose="020B0600000101010101" pitchFamily="34" charset="-127"/>
              </a:rPr>
              <a:t>    _</a:t>
            </a:r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i = N /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while (i != 0)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if (tid &lt; i){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c[tid] += c[tid + i];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 /=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839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Block Multiple Thread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82</a:t>
            </a:fld>
            <a:endParaRPr lang="en-US" altLang="zh-TW" dirty="0"/>
          </a:p>
        </p:txBody>
      </p:sp>
      <p:sp>
        <p:nvSpPr>
          <p:cNvPr id="6" name="矩形 5"/>
          <p:cNvSpPr/>
          <p:nvPr/>
        </p:nvSpPr>
        <p:spPr bwMode="auto">
          <a:xfrm>
            <a:off x="7163510" y="3733204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7226927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8" name="手繪多邊形 7"/>
          <p:cNvSpPr/>
          <p:nvPr/>
        </p:nvSpPr>
        <p:spPr bwMode="auto">
          <a:xfrm>
            <a:off x="7461421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9" name="手繪多邊形 8"/>
          <p:cNvSpPr/>
          <p:nvPr/>
        </p:nvSpPr>
        <p:spPr bwMode="auto">
          <a:xfrm>
            <a:off x="7695915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手繪多邊形 9"/>
          <p:cNvSpPr/>
          <p:nvPr/>
        </p:nvSpPr>
        <p:spPr bwMode="auto">
          <a:xfrm>
            <a:off x="7930409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1" name="手繪多邊形 10"/>
          <p:cNvSpPr/>
          <p:nvPr/>
        </p:nvSpPr>
        <p:spPr bwMode="auto">
          <a:xfrm>
            <a:off x="8809523" y="3827424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094327" y="371844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 bwMode="auto">
          <a:xfrm>
            <a:off x="7137378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371872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06366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840860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8068250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302744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537238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771732" y="301948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cxnSp>
        <p:nvCxnSpPr>
          <p:cNvPr id="21" name="直線單箭頭接點 20"/>
          <p:cNvCxnSpPr/>
          <p:nvPr/>
        </p:nvCxnSpPr>
        <p:spPr bwMode="auto">
          <a:xfrm flipV="1">
            <a:off x="7265135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線單箭頭接點 21"/>
          <p:cNvCxnSpPr/>
          <p:nvPr/>
        </p:nvCxnSpPr>
        <p:spPr bwMode="auto">
          <a:xfrm flipV="1">
            <a:off x="7480820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直線單箭頭接點 22"/>
          <p:cNvCxnSpPr/>
          <p:nvPr/>
        </p:nvCxnSpPr>
        <p:spPr bwMode="auto">
          <a:xfrm flipV="1">
            <a:off x="7768852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線單箭頭接點 23"/>
          <p:cNvCxnSpPr/>
          <p:nvPr/>
        </p:nvCxnSpPr>
        <p:spPr bwMode="auto">
          <a:xfrm flipV="1">
            <a:off x="7984876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線單箭頭接點 24"/>
          <p:cNvCxnSpPr/>
          <p:nvPr/>
        </p:nvCxnSpPr>
        <p:spPr bwMode="auto">
          <a:xfrm flipV="1">
            <a:off x="8840556" y="343295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4" y="1424614"/>
            <a:ext cx="56769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N is changed to 1024x1024</a:t>
            </a:r>
          </a:p>
          <a:p>
            <a:r>
              <a:rPr lang="en-US" altLang="zh-TW" sz="2400" dirty="0"/>
              <a:t>Each thread must handle more than one position.</a:t>
            </a:r>
          </a:p>
          <a:p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 bwMode="auto">
          <a:xfrm>
            <a:off x="112686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136135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5958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8303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05773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29222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52672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76121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299477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322927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346376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369825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39256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41601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439463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462913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62895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5097389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5331883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5566377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5793767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6028261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6262755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497249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72736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696185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7196348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43084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7658232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892726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8127220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8361714" y="2856036"/>
            <a:ext cx="227102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1127448" y="3573016"/>
            <a:ext cx="1835324" cy="5072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59" name="手繪多邊形 158"/>
          <p:cNvSpPr/>
          <p:nvPr/>
        </p:nvSpPr>
        <p:spPr bwMode="auto">
          <a:xfrm>
            <a:off x="1190865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0" name="手繪多邊形 159"/>
          <p:cNvSpPr/>
          <p:nvPr/>
        </p:nvSpPr>
        <p:spPr bwMode="auto">
          <a:xfrm>
            <a:off x="1425359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1" name="手繪多邊形 160"/>
          <p:cNvSpPr/>
          <p:nvPr/>
        </p:nvSpPr>
        <p:spPr bwMode="auto">
          <a:xfrm>
            <a:off x="1659853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2" name="手繪多邊形 161"/>
          <p:cNvSpPr/>
          <p:nvPr/>
        </p:nvSpPr>
        <p:spPr bwMode="auto">
          <a:xfrm>
            <a:off x="1894347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3" name="手繪多邊形 162"/>
          <p:cNvSpPr/>
          <p:nvPr/>
        </p:nvSpPr>
        <p:spPr bwMode="auto">
          <a:xfrm>
            <a:off x="2773461" y="3667236"/>
            <a:ext cx="102465" cy="260350"/>
          </a:xfrm>
          <a:custGeom>
            <a:avLst/>
            <a:gdLst>
              <a:gd name="connsiteX0" fmla="*/ 76507 w 102465"/>
              <a:gd name="connsiteY0" fmla="*/ 0 h 260350"/>
              <a:gd name="connsiteX1" fmla="*/ 307 w 102465"/>
              <a:gd name="connsiteY1" fmla="*/ 79375 h 260350"/>
              <a:gd name="connsiteX2" fmla="*/ 101907 w 102465"/>
              <a:gd name="connsiteY2" fmla="*/ 168275 h 260350"/>
              <a:gd name="connsiteX3" fmla="*/ 41582 w 102465"/>
              <a:gd name="connsiteY3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5" h="260350">
                <a:moveTo>
                  <a:pt x="76507" y="0"/>
                </a:moveTo>
                <a:cubicBezTo>
                  <a:pt x="36290" y="25664"/>
                  <a:pt x="-3926" y="51329"/>
                  <a:pt x="307" y="79375"/>
                </a:cubicBezTo>
                <a:cubicBezTo>
                  <a:pt x="4540" y="107421"/>
                  <a:pt x="95028" y="138113"/>
                  <a:pt x="101907" y="168275"/>
                </a:cubicBezTo>
                <a:cubicBezTo>
                  <a:pt x="108786" y="198437"/>
                  <a:pt x="50049" y="251883"/>
                  <a:pt x="41582" y="2603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2058265" y="3558254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cxnSp>
        <p:nvCxnSpPr>
          <p:cNvPr id="5" name="弧形接點 4"/>
          <p:cNvCxnSpPr>
            <a:stCxn id="40" idx="2"/>
            <a:endCxn id="48" idx="2"/>
          </p:cNvCxnSpPr>
          <p:nvPr/>
        </p:nvCxnSpPr>
        <p:spPr bwMode="auto">
          <a:xfrm rot="16200000" flipH="1">
            <a:off x="2174369" y="2282118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3" name="弧形接點 182"/>
          <p:cNvCxnSpPr/>
          <p:nvPr/>
        </p:nvCxnSpPr>
        <p:spPr bwMode="auto">
          <a:xfrm rot="16200000" flipH="1">
            <a:off x="4048988" y="232966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4" name="弧形接點 183"/>
          <p:cNvCxnSpPr/>
          <p:nvPr/>
        </p:nvCxnSpPr>
        <p:spPr bwMode="auto">
          <a:xfrm rot="16200000" flipH="1">
            <a:off x="5961720" y="2342364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5" name="弧形接點 184"/>
          <p:cNvCxnSpPr/>
          <p:nvPr/>
        </p:nvCxnSpPr>
        <p:spPr bwMode="auto">
          <a:xfrm rot="16200000" flipH="1">
            <a:off x="7844937" y="2357080"/>
            <a:ext cx="12700" cy="1867916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6" name="直線單箭頭接點 185"/>
          <p:cNvCxnSpPr/>
          <p:nvPr/>
        </p:nvCxnSpPr>
        <p:spPr bwMode="auto">
          <a:xfrm flipV="1">
            <a:off x="1209673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7" name="直線單箭頭接點 186"/>
          <p:cNvCxnSpPr/>
          <p:nvPr/>
        </p:nvCxnSpPr>
        <p:spPr bwMode="auto">
          <a:xfrm flipV="1">
            <a:off x="1425358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8" name="直線單箭頭接點 187"/>
          <p:cNvCxnSpPr/>
          <p:nvPr/>
        </p:nvCxnSpPr>
        <p:spPr bwMode="auto">
          <a:xfrm flipV="1">
            <a:off x="1713390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9" name="直線單箭頭接點 188"/>
          <p:cNvCxnSpPr/>
          <p:nvPr/>
        </p:nvCxnSpPr>
        <p:spPr bwMode="auto">
          <a:xfrm flipV="1">
            <a:off x="1929414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直線單箭頭接點 189"/>
          <p:cNvCxnSpPr/>
          <p:nvPr/>
        </p:nvCxnSpPr>
        <p:spPr bwMode="auto">
          <a:xfrm flipV="1">
            <a:off x="2785094" y="3257272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93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2806080" cy="752128"/>
          </a:xfrm>
        </p:spPr>
        <p:txBody>
          <a:bodyPr/>
          <a:lstStyle/>
          <a:p>
            <a:r>
              <a:rPr lang="en-US" altLang="zh-TW" dirty="0" smtClean="0"/>
              <a:t>ANS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84</a:t>
            </a:fld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495300"/>
            <a:ext cx="5715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Thinking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May we modify the above code using multiple block multiple thread?</a:t>
            </a:r>
            <a:endParaRPr lang="zh-TW" altLang="en-US" sz="28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127448" y="2763665"/>
            <a:ext cx="7418516" cy="1224248"/>
            <a:chOff x="1014230" y="5079595"/>
            <a:chExt cx="7418516" cy="1224248"/>
          </a:xfrm>
        </p:grpSpPr>
        <p:sp>
          <p:nvSpPr>
            <p:cNvPr id="7" name="矩形 6"/>
            <p:cNvSpPr/>
            <p:nvPr/>
          </p:nvSpPr>
          <p:spPr bwMode="auto">
            <a:xfrm>
              <a:off x="10142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2487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832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7177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94510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17959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241409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64858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288214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11664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335113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358562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8130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40475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282006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51650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475026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498475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219253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45374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5681137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915631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150125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384619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14730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849224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083718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7318212" y="5079595"/>
              <a:ext cx="22710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7559725" y="5079595"/>
              <a:ext cx="291677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865813" y="5079595"/>
              <a:ext cx="245572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8129882" y="5079595"/>
              <a:ext cx="302863" cy="3600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 sz="2400">
                <a:latin typeface="Palatino" pitchFamily="18" charset="0"/>
              </a:endParaRPr>
            </a:p>
          </p:txBody>
        </p:sp>
        <p:grpSp>
          <p:nvGrpSpPr>
            <p:cNvPr id="38" name="群組 37"/>
            <p:cNvGrpSpPr/>
            <p:nvPr/>
          </p:nvGrpSpPr>
          <p:grpSpPr>
            <a:xfrm>
              <a:off x="1014818" y="5781813"/>
              <a:ext cx="1835324" cy="522030"/>
              <a:chOff x="1014818" y="5781813"/>
              <a:chExt cx="1835324" cy="522030"/>
            </a:xfrm>
          </p:grpSpPr>
          <p:sp>
            <p:nvSpPr>
              <p:cNvPr id="63" name="矩形 62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4" name="手繪多邊形 63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5" name="手繪多邊形 64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6" name="手繪多邊形 65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8" name="手繪多邊形 67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2875686" y="5781813"/>
              <a:ext cx="1835324" cy="522030"/>
              <a:chOff x="1014818" y="5781813"/>
              <a:chExt cx="1835324" cy="522030"/>
            </a:xfrm>
          </p:grpSpPr>
          <p:sp>
            <p:nvSpPr>
              <p:cNvPr id="56" name="矩形 55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7" name="手繪多邊形 56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8" name="手繪多邊形 57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9" name="手繪多邊形 58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0" name="手繪多邊形 59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1" name="手繪多邊形 60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4736554" y="5775772"/>
              <a:ext cx="1835324" cy="522030"/>
              <a:chOff x="1014818" y="5781813"/>
              <a:chExt cx="1835324" cy="522030"/>
            </a:xfrm>
          </p:grpSpPr>
          <p:sp>
            <p:nvSpPr>
              <p:cNvPr id="49" name="矩形 48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0" name="手繪多邊形 49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1" name="手繪多邊形 50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2" name="手繪多邊形 51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4" name="手繪多邊形 53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55" name="文字方塊 54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6597422" y="5775772"/>
              <a:ext cx="1835324" cy="522030"/>
              <a:chOff x="1014818" y="5781813"/>
              <a:chExt cx="1835324" cy="52203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1014818" y="5796574"/>
                <a:ext cx="1835324" cy="50726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3" name="手繪多邊形 42"/>
              <p:cNvSpPr/>
              <p:nvPr/>
            </p:nvSpPr>
            <p:spPr bwMode="auto">
              <a:xfrm>
                <a:off x="1078234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4" name="手繪多邊形 43"/>
              <p:cNvSpPr/>
              <p:nvPr/>
            </p:nvSpPr>
            <p:spPr bwMode="auto">
              <a:xfrm>
                <a:off x="1312728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5" name="手繪多邊形 44"/>
              <p:cNvSpPr/>
              <p:nvPr/>
            </p:nvSpPr>
            <p:spPr bwMode="auto">
              <a:xfrm>
                <a:off x="1547222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6" name="手繪多邊形 45"/>
              <p:cNvSpPr/>
              <p:nvPr/>
            </p:nvSpPr>
            <p:spPr bwMode="auto">
              <a:xfrm>
                <a:off x="1781716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7" name="手繪多邊形 46"/>
              <p:cNvSpPr/>
              <p:nvPr/>
            </p:nvSpPr>
            <p:spPr bwMode="auto">
              <a:xfrm>
                <a:off x="2660830" y="5890795"/>
                <a:ext cx="102465" cy="260350"/>
              </a:xfrm>
              <a:custGeom>
                <a:avLst/>
                <a:gdLst>
                  <a:gd name="connsiteX0" fmla="*/ 76507 w 102465"/>
                  <a:gd name="connsiteY0" fmla="*/ 0 h 260350"/>
                  <a:gd name="connsiteX1" fmla="*/ 307 w 102465"/>
                  <a:gd name="connsiteY1" fmla="*/ 79375 h 260350"/>
                  <a:gd name="connsiteX2" fmla="*/ 101907 w 102465"/>
                  <a:gd name="connsiteY2" fmla="*/ 168275 h 260350"/>
                  <a:gd name="connsiteX3" fmla="*/ 41582 w 102465"/>
                  <a:gd name="connsiteY3" fmla="*/ 260350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65" h="260350">
                    <a:moveTo>
                      <a:pt x="76507" y="0"/>
                    </a:moveTo>
                    <a:cubicBezTo>
                      <a:pt x="36290" y="25664"/>
                      <a:pt x="-3926" y="51329"/>
                      <a:pt x="307" y="79375"/>
                    </a:cubicBezTo>
                    <a:cubicBezTo>
                      <a:pt x="4540" y="107421"/>
                      <a:pt x="95028" y="138113"/>
                      <a:pt x="101907" y="168275"/>
                    </a:cubicBezTo>
                    <a:cubicBezTo>
                      <a:pt x="108786" y="198437"/>
                      <a:pt x="50049" y="251883"/>
                      <a:pt x="41582" y="26035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400">
                  <a:latin typeface="Palatino" pitchFamily="18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1945634" y="57818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……</a:t>
                </a:r>
                <a:endParaRPr lang="zh-TW" altLang="en-US" dirty="0"/>
              </a:p>
            </p:txBody>
          </p:sp>
        </p:grpSp>
      </p:grpSp>
      <p:cxnSp>
        <p:nvCxnSpPr>
          <p:cNvPr id="70" name="直線單箭頭接點 69"/>
          <p:cNvCxnSpPr/>
          <p:nvPr/>
        </p:nvCxnSpPr>
        <p:spPr bwMode="auto">
          <a:xfrm flipV="1">
            <a:off x="1277658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線單箭頭接點 70"/>
          <p:cNvCxnSpPr/>
          <p:nvPr/>
        </p:nvCxnSpPr>
        <p:spPr bwMode="auto">
          <a:xfrm flipV="1">
            <a:off x="1493343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線單箭頭接點 71"/>
          <p:cNvCxnSpPr/>
          <p:nvPr/>
        </p:nvCxnSpPr>
        <p:spPr bwMode="auto">
          <a:xfrm flipV="1">
            <a:off x="1781375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線單箭頭接點 72"/>
          <p:cNvCxnSpPr/>
          <p:nvPr/>
        </p:nvCxnSpPr>
        <p:spPr bwMode="auto">
          <a:xfrm flipV="1">
            <a:off x="1997399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線單箭頭接點 73"/>
          <p:cNvCxnSpPr/>
          <p:nvPr/>
        </p:nvCxnSpPr>
        <p:spPr bwMode="auto">
          <a:xfrm flipV="1">
            <a:off x="2853079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線單箭頭接點 74"/>
          <p:cNvCxnSpPr/>
          <p:nvPr/>
        </p:nvCxnSpPr>
        <p:spPr bwMode="auto">
          <a:xfrm flipV="1">
            <a:off x="3138526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線單箭頭接點 75"/>
          <p:cNvCxnSpPr/>
          <p:nvPr/>
        </p:nvCxnSpPr>
        <p:spPr bwMode="auto">
          <a:xfrm flipV="1">
            <a:off x="335421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線單箭頭接點 76"/>
          <p:cNvCxnSpPr/>
          <p:nvPr/>
        </p:nvCxnSpPr>
        <p:spPr bwMode="auto">
          <a:xfrm flipV="1">
            <a:off x="3642243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線單箭頭接點 77"/>
          <p:cNvCxnSpPr/>
          <p:nvPr/>
        </p:nvCxnSpPr>
        <p:spPr bwMode="auto">
          <a:xfrm flipV="1">
            <a:off x="385826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線單箭頭接點 78"/>
          <p:cNvCxnSpPr/>
          <p:nvPr/>
        </p:nvCxnSpPr>
        <p:spPr bwMode="auto">
          <a:xfrm flipV="1">
            <a:off x="471394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線單箭頭接點 79"/>
          <p:cNvCxnSpPr/>
          <p:nvPr/>
        </p:nvCxnSpPr>
        <p:spPr bwMode="auto">
          <a:xfrm flipV="1">
            <a:off x="4976000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線單箭頭接點 80"/>
          <p:cNvCxnSpPr/>
          <p:nvPr/>
        </p:nvCxnSpPr>
        <p:spPr bwMode="auto">
          <a:xfrm flipV="1">
            <a:off x="5191685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線單箭頭接點 81"/>
          <p:cNvCxnSpPr/>
          <p:nvPr/>
        </p:nvCxnSpPr>
        <p:spPr bwMode="auto">
          <a:xfrm flipV="1">
            <a:off x="5479717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線單箭頭接點 82"/>
          <p:cNvCxnSpPr/>
          <p:nvPr/>
        </p:nvCxnSpPr>
        <p:spPr bwMode="auto">
          <a:xfrm flipV="1">
            <a:off x="569574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線單箭頭接點 83"/>
          <p:cNvCxnSpPr/>
          <p:nvPr/>
        </p:nvCxnSpPr>
        <p:spPr bwMode="auto">
          <a:xfrm flipV="1">
            <a:off x="6551421" y="3169266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直線單箭頭接點 84"/>
          <p:cNvCxnSpPr/>
          <p:nvPr/>
        </p:nvCxnSpPr>
        <p:spPr bwMode="auto">
          <a:xfrm flipV="1">
            <a:off x="6804211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線單箭頭接點 85"/>
          <p:cNvCxnSpPr/>
          <p:nvPr/>
        </p:nvCxnSpPr>
        <p:spPr bwMode="auto">
          <a:xfrm flipV="1">
            <a:off x="7019896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線單箭頭接點 86"/>
          <p:cNvCxnSpPr/>
          <p:nvPr/>
        </p:nvCxnSpPr>
        <p:spPr bwMode="auto">
          <a:xfrm flipV="1">
            <a:off x="7307928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線單箭頭接點 87"/>
          <p:cNvCxnSpPr/>
          <p:nvPr/>
        </p:nvCxnSpPr>
        <p:spPr bwMode="auto">
          <a:xfrm flipV="1">
            <a:off x="7523952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線單箭頭接點 88"/>
          <p:cNvCxnSpPr/>
          <p:nvPr/>
        </p:nvCxnSpPr>
        <p:spPr bwMode="auto">
          <a:xfrm flipV="1">
            <a:off x="8379632" y="3184027"/>
            <a:ext cx="0" cy="290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82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55440" y="332656"/>
            <a:ext cx="864096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N = 1024 *1024;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threadsPerBlock = 1024;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const int blocksPerGrid = N / 1024;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__shared__ int cache[threadsPerBlock];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 + blockIdx.x * blockDim.x;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cacheIndex = threadIdx.x;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cache[cacheIndex] = a[tid] * b[tid];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__syncthreads();</a:t>
            </a:r>
          </a:p>
          <a:p>
            <a:endParaRPr lang="zh-TW" altLang="en-US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int i = blockDim.x/2;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while (i != 0) {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if (cacheIndex &lt; i)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    cache[cacheIndex] += cache[cacheIndex + i];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__syncthreads();	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i /= 2;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if (cacheIndex == 0)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        c[blockIdx.x] = cache[0];</a:t>
            </a:r>
          </a:p>
          <a:p>
            <a:r>
              <a:rPr lang="zh-TW" altLang="en-US" dirty="0">
                <a:latin typeface="Dotum" panose="020B0600000101010101" pitchFamily="34" charset="-127"/>
                <a:ea typeface="Dotum" panose="020B06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02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Thinking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If N = 64 *1024 *1024</a:t>
            </a:r>
          </a:p>
          <a:p>
            <a:r>
              <a:rPr lang="zh-TW" altLang="en-US" sz="2400" dirty="0"/>
              <a:t>const int blocksPerGrid = N / 1024;</a:t>
            </a:r>
          </a:p>
          <a:p>
            <a:r>
              <a:rPr lang="zh-TW" altLang="en-US" sz="2400" dirty="0" smtClean="0"/>
              <a:t>blocksPerGrid </a:t>
            </a:r>
            <a:r>
              <a:rPr lang="en-US" altLang="zh-TW" sz="2400" dirty="0" smtClean="0"/>
              <a:t>will exceed 65535 (the maximum blocks for GTX480)</a:t>
            </a:r>
          </a:p>
          <a:p>
            <a:r>
              <a:rPr lang="en-US" altLang="zh-TW" sz="2400" dirty="0" smtClean="0"/>
              <a:t>How to modify the example code?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84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88</a:t>
            </a:fld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623392" y="404664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N = 64 * 1024 * 1024; 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threadsPerBlock = 1024;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const int blocksPerGrid = 1024;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__global__ void dot( int *a, int *b, int *c ) 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__shared__ int cache[threadsPerBlock];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tid = threadIdx.x + blockIdx.x * blockDim.x;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cacheIndex = threadIdx.x;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int   temp = 0;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while (tid &lt; N) {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temp += a[tid] * b[tid];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    tid += blockDim.x * gridDim.x;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}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// set the cache values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cache[cacheIndex] = temp;</a:t>
            </a:r>
          </a:p>
          <a:p>
            <a:r>
              <a:rPr lang="zh-TW" altLang="en-US" sz="2400" dirty="0">
                <a:latin typeface="Dotum" panose="020B0600000101010101" pitchFamily="34" charset="-127"/>
                <a:ea typeface="Dotum" panose="020B0600000101010101" pitchFamily="34" charset="-127"/>
              </a:rPr>
              <a:t>    __syncthreads();</a:t>
            </a:r>
          </a:p>
          <a:p>
            <a:endParaRPr lang="zh-TW" altLang="en-US" sz="2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9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665863" y="51332"/>
            <a:ext cx="7924800" cy="63344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Optimized version using shared memory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89</a:t>
            </a:fld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684780"/>
            <a:ext cx="68389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Memory Bandwidth for the CPU and GPU</a:t>
            </a:r>
            <a:endParaRPr lang="zh-TW" altLang="en-US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</a:t>
            </a:fld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246486"/>
            <a:ext cx="6696744" cy="545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209800" y="278092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CUDA LAB </a:t>
            </a:r>
            <a:r>
              <a:rPr lang="en-US" altLang="zh-TW" dirty="0" smtClean="0"/>
              <a:t>3: </a:t>
            </a:r>
            <a:br>
              <a:rPr lang="en-US" altLang="zh-TW" dirty="0" smtClean="0"/>
            </a:br>
            <a:r>
              <a:rPr lang="en-US" altLang="zh-TW" dirty="0">
                <a:ea typeface="新細明體" pitchFamily="18" charset="-120"/>
              </a:rPr>
              <a:t>Matrix Multiplication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D04C-CD66-4F48-8D78-BAB414EFBB06}" type="slidenum">
              <a:rPr lang="en-US" altLang="zh-TW" smtClean="0"/>
              <a:pPr/>
              <a:t>90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1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Square Matrix Multiplication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1287" y="1456712"/>
            <a:ext cx="9894475" cy="4572000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ea typeface="新細明體" pitchFamily="18" charset="-120"/>
              </a:rPr>
              <a:t>P = M * N of size </a:t>
            </a:r>
            <a:r>
              <a:rPr lang="en-US" altLang="zh-TW" sz="2800" dirty="0">
                <a:ea typeface="新細明體" pitchFamily="18" charset="-120"/>
              </a:rPr>
              <a:t>WIDTH x </a:t>
            </a:r>
            <a:r>
              <a:rPr lang="en-US" altLang="zh-TW" sz="2800" dirty="0" smtClean="0">
                <a:ea typeface="新細明體" pitchFamily="18" charset="-120"/>
              </a:rPr>
              <a:t>WIDTH</a:t>
            </a:r>
          </a:p>
          <a:p>
            <a:r>
              <a:rPr lang="en-US" altLang="zh-TW" sz="2800" dirty="0" smtClean="0">
                <a:ea typeface="新細明體" pitchFamily="18" charset="-120"/>
              </a:rPr>
              <a:t>One </a:t>
            </a:r>
            <a:r>
              <a:rPr lang="en-US" altLang="zh-TW" sz="2800" dirty="0">
                <a:solidFill>
                  <a:srgbClr val="FF6600"/>
                </a:solidFill>
                <a:ea typeface="新細明體" pitchFamily="18" charset="-120"/>
              </a:rPr>
              <a:t>thread</a:t>
            </a:r>
            <a:r>
              <a:rPr lang="en-US" altLang="zh-TW" sz="2800" dirty="0">
                <a:ea typeface="新細明體" pitchFamily="18" charset="-120"/>
              </a:rPr>
              <a:t> calculates one element of </a:t>
            </a:r>
            <a:r>
              <a:rPr lang="en-US" altLang="zh-TW" sz="2800" dirty="0" smtClean="0">
                <a:ea typeface="新細明體" pitchFamily="18" charset="-120"/>
              </a:rPr>
              <a:t>P</a:t>
            </a:r>
          </a:p>
          <a:p>
            <a:r>
              <a:rPr lang="en-US" altLang="zh-TW" sz="2800" dirty="0" smtClean="0">
                <a:ea typeface="新細明體" pitchFamily="18" charset="-120"/>
              </a:rPr>
              <a:t>M </a:t>
            </a:r>
            <a:r>
              <a:rPr lang="en-US" altLang="zh-TW" sz="2800" dirty="0">
                <a:ea typeface="新細明體" pitchFamily="18" charset="-120"/>
              </a:rPr>
              <a:t>and N are loaded WIDTH times from global memory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912424" y="6157926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91</a:t>
            </a:fld>
            <a:endParaRPr lang="en-US" altLang="zh-TW" dirty="0"/>
          </a:p>
        </p:txBody>
      </p:sp>
      <p:grpSp>
        <p:nvGrpSpPr>
          <p:cNvPr id="9" name="群組 8"/>
          <p:cNvGrpSpPr/>
          <p:nvPr/>
        </p:nvGrpSpPr>
        <p:grpSpPr>
          <a:xfrm>
            <a:off x="7921817" y="2753476"/>
            <a:ext cx="3853662" cy="3898766"/>
            <a:chOff x="3883025" y="1555750"/>
            <a:chExt cx="4984750" cy="4989513"/>
          </a:xfrm>
        </p:grpSpPr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884613" y="4075113"/>
              <a:ext cx="2468562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397625" y="1560513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6397625" y="4075113"/>
              <a:ext cx="2468563" cy="2468562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769225" y="1560513"/>
              <a:ext cx="53975" cy="2468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7824788" y="4029075"/>
              <a:ext cx="1587" cy="1417638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7769225" y="3998913"/>
              <a:ext cx="1588" cy="141763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6396038" y="6394450"/>
              <a:ext cx="2471737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3884613" y="5446713"/>
              <a:ext cx="2468562" cy="55562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7769225" y="5446713"/>
              <a:ext cx="55563" cy="53975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6342063" y="5446713"/>
              <a:ext cx="1417637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6342063" y="5500688"/>
              <a:ext cx="1417637" cy="158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 flipH="1" flipV="1">
              <a:off x="8713788" y="1555750"/>
              <a:ext cx="7937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 flipH="1" flipV="1">
              <a:off x="8713788" y="4073525"/>
              <a:ext cx="7937" cy="247173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>
              <a:off x="3883025" y="6394450"/>
              <a:ext cx="2471738" cy="1588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 rot="16200000">
              <a:off x="8321819" y="2698076"/>
              <a:ext cx="525177" cy="1791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 rot="16200000">
              <a:off x="8321819" y="5212675"/>
              <a:ext cx="525177" cy="1791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4843166" y="6205539"/>
              <a:ext cx="530818" cy="1772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7300617" y="6203950"/>
              <a:ext cx="530818" cy="1772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Memory Layout of a Matrix in C</a:t>
            </a:r>
            <a:endParaRPr lang="zh-TW" altLang="en-US" dirty="0"/>
          </a:p>
        </p:txBody>
      </p:sp>
      <p:grpSp>
        <p:nvGrpSpPr>
          <p:cNvPr id="78" name="群組 77"/>
          <p:cNvGrpSpPr/>
          <p:nvPr/>
        </p:nvGrpSpPr>
        <p:grpSpPr>
          <a:xfrm>
            <a:off x="3899098" y="2220253"/>
            <a:ext cx="1828800" cy="1828800"/>
            <a:chOff x="3857652" y="2143116"/>
            <a:chExt cx="1828800" cy="1828800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47720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2,0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43148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1,1</a:t>
              </a: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3148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1,0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8576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0,0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8576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0,1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29252" y="2143116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3,0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7720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2,1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5229252" y="2600316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3,1</a:t>
              </a:r>
            </a:p>
          </p:txBody>
        </p:sp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8" name="Rectangle 44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9" name="Rectangle 45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Rectangle 46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1" name="Rectangle 47"/>
            <p:cNvSpPr>
              <a:spLocks noChangeArrowheads="1"/>
            </p:cNvSpPr>
            <p:nvPr/>
          </p:nvSpPr>
          <p:spPr bwMode="auto">
            <a:xfrm>
              <a:off x="43148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1,2</a:t>
              </a:r>
            </a:p>
          </p:txBody>
        </p:sp>
        <p:sp>
          <p:nvSpPr>
            <p:cNvPr id="52" name="Rectangle 48"/>
            <p:cNvSpPr>
              <a:spLocks noChangeArrowheads="1"/>
            </p:cNvSpPr>
            <p:nvPr/>
          </p:nvSpPr>
          <p:spPr bwMode="auto">
            <a:xfrm>
              <a:off x="38576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0,2</a:t>
              </a:r>
            </a:p>
          </p:txBody>
        </p:sp>
        <p:sp>
          <p:nvSpPr>
            <p:cNvPr id="53" name="Rectangle 49"/>
            <p:cNvSpPr>
              <a:spLocks noChangeArrowheads="1"/>
            </p:cNvSpPr>
            <p:nvPr/>
          </p:nvSpPr>
          <p:spPr bwMode="auto">
            <a:xfrm>
              <a:off x="47720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2,2</a:t>
              </a:r>
            </a:p>
          </p:txBody>
        </p:sp>
        <p:sp>
          <p:nvSpPr>
            <p:cNvPr id="54" name="Rectangle 50"/>
            <p:cNvSpPr>
              <a:spLocks noChangeArrowheads="1"/>
            </p:cNvSpPr>
            <p:nvPr/>
          </p:nvSpPr>
          <p:spPr bwMode="auto">
            <a:xfrm>
              <a:off x="5229252" y="3057516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3,2</a:t>
              </a:r>
            </a:p>
          </p:txBody>
        </p:sp>
        <p:sp>
          <p:nvSpPr>
            <p:cNvPr id="55" name="Rectangle 51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6" name="Rectangle 52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7" name="Rectangle 53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8" name="Rectangle 54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9" name="Rectangle 55"/>
            <p:cNvSpPr>
              <a:spLocks noChangeArrowheads="1"/>
            </p:cNvSpPr>
            <p:nvPr/>
          </p:nvSpPr>
          <p:spPr bwMode="auto">
            <a:xfrm>
              <a:off x="43148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1,3</a:t>
              </a:r>
            </a:p>
          </p:txBody>
        </p:sp>
        <p:sp>
          <p:nvSpPr>
            <p:cNvPr id="60" name="Rectangle 56"/>
            <p:cNvSpPr>
              <a:spLocks noChangeArrowheads="1"/>
            </p:cNvSpPr>
            <p:nvPr/>
          </p:nvSpPr>
          <p:spPr bwMode="auto">
            <a:xfrm>
              <a:off x="38576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0,3</a:t>
              </a:r>
            </a:p>
          </p:txBody>
        </p:sp>
        <p:sp>
          <p:nvSpPr>
            <p:cNvPr id="61" name="Rectangle 57"/>
            <p:cNvSpPr>
              <a:spLocks noChangeArrowheads="1"/>
            </p:cNvSpPr>
            <p:nvPr/>
          </p:nvSpPr>
          <p:spPr bwMode="auto">
            <a:xfrm>
              <a:off x="47720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2,3</a:t>
              </a:r>
            </a:p>
          </p:txBody>
        </p:sp>
        <p:sp>
          <p:nvSpPr>
            <p:cNvPr id="62" name="Rectangle 58"/>
            <p:cNvSpPr>
              <a:spLocks noChangeArrowheads="1"/>
            </p:cNvSpPr>
            <p:nvPr/>
          </p:nvSpPr>
          <p:spPr bwMode="auto">
            <a:xfrm>
              <a:off x="5229252" y="3514716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3,3</a:t>
              </a:r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911424" y="4149080"/>
            <a:ext cx="7559675" cy="1328737"/>
            <a:chOff x="869977" y="4071942"/>
            <a:chExt cx="7559675" cy="1328737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114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571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028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2486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943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400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3857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4314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4772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5229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5686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61436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288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2,0</a:t>
              </a: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15716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1,0</a:t>
              </a: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11144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0,0</a:t>
              </a: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2486052" y="4943479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ea typeface="新細明體" pitchFamily="18" charset="-120"/>
                </a:rPr>
                <a:t>3,0</a:t>
              </a:r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34004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1,1</a:t>
              </a:r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29432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0,1</a:t>
              </a: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38576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2,1</a:t>
              </a:r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4314852" y="4943479"/>
              <a:ext cx="457200" cy="457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3,1</a:t>
              </a:r>
            </a:p>
          </p:txBody>
        </p:sp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52292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1,2</a:t>
              </a:r>
            </a:p>
          </p:txBody>
        </p:sp>
        <p:sp>
          <p:nvSpPr>
            <p:cNvPr id="44" name="Rectangle 40"/>
            <p:cNvSpPr>
              <a:spLocks noChangeArrowheads="1"/>
            </p:cNvSpPr>
            <p:nvPr/>
          </p:nvSpPr>
          <p:spPr bwMode="auto">
            <a:xfrm>
              <a:off x="47720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0,2</a:t>
              </a:r>
            </a:p>
          </p:txBody>
        </p:sp>
        <p:sp>
          <p:nvSpPr>
            <p:cNvPr id="45" name="Rectangle 41"/>
            <p:cNvSpPr>
              <a:spLocks noChangeArrowheads="1"/>
            </p:cNvSpPr>
            <p:nvPr/>
          </p:nvSpPr>
          <p:spPr bwMode="auto">
            <a:xfrm>
              <a:off x="56864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2,2</a:t>
              </a:r>
            </a:p>
          </p:txBody>
        </p:sp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6143652" y="4943479"/>
              <a:ext cx="457200" cy="4572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3,2</a:t>
              </a:r>
            </a:p>
          </p:txBody>
        </p:sp>
        <p:sp>
          <p:nvSpPr>
            <p:cNvPr id="63" name="Rectangle 59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4" name="Rectangle 60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" name="Rectangle 61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6" name="Rectangle 62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7" name="Rectangle 63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8" name="Rectangle 64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9" name="Rectangle 65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0" name="Rectangle 66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1" name="Rectangle 67"/>
            <p:cNvSpPr>
              <a:spLocks noChangeArrowheads="1"/>
            </p:cNvSpPr>
            <p:nvPr/>
          </p:nvSpPr>
          <p:spPr bwMode="auto">
            <a:xfrm>
              <a:off x="70580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1,3</a:t>
              </a:r>
            </a:p>
          </p:txBody>
        </p:sp>
        <p:sp>
          <p:nvSpPr>
            <p:cNvPr id="72" name="Rectangle 68"/>
            <p:cNvSpPr>
              <a:spLocks noChangeArrowheads="1"/>
            </p:cNvSpPr>
            <p:nvPr/>
          </p:nvSpPr>
          <p:spPr bwMode="auto">
            <a:xfrm>
              <a:off x="66008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0,3</a:t>
              </a:r>
            </a:p>
          </p:txBody>
        </p:sp>
        <p:sp>
          <p:nvSpPr>
            <p:cNvPr id="73" name="Rectangle 69"/>
            <p:cNvSpPr>
              <a:spLocks noChangeArrowheads="1"/>
            </p:cNvSpPr>
            <p:nvPr/>
          </p:nvSpPr>
          <p:spPr bwMode="auto">
            <a:xfrm>
              <a:off x="75152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2,3</a:t>
              </a:r>
            </a:p>
          </p:txBody>
        </p:sp>
        <p:sp>
          <p:nvSpPr>
            <p:cNvPr id="74" name="Rectangle 70"/>
            <p:cNvSpPr>
              <a:spLocks noChangeArrowheads="1"/>
            </p:cNvSpPr>
            <p:nvPr/>
          </p:nvSpPr>
          <p:spPr bwMode="auto">
            <a:xfrm>
              <a:off x="7972452" y="4943479"/>
              <a:ext cx="457200" cy="457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TW" sz="1600" dirty="0">
                  <a:solidFill>
                    <a:schemeClr val="bg1"/>
                  </a:solidFill>
                  <a:ea typeface="新細明體" pitchFamily="18" charset="-120"/>
                </a:rPr>
                <a:t>M</a:t>
              </a:r>
              <a:r>
                <a:rPr lang="en-US" altLang="zh-TW" sz="1600" baseline="-25000" dirty="0">
                  <a:solidFill>
                    <a:schemeClr val="bg1"/>
                  </a:solidFill>
                  <a:ea typeface="新細明體" pitchFamily="18" charset="-120"/>
                </a:rPr>
                <a:t>3,3</a:t>
              </a:r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>
              <a:off x="1114452" y="4562479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Text Box 72"/>
            <p:cNvSpPr txBox="1">
              <a:spLocks noChangeArrowheads="1"/>
            </p:cNvSpPr>
            <p:nvPr/>
          </p:nvSpPr>
          <p:spPr bwMode="auto">
            <a:xfrm>
              <a:off x="869977" y="4071942"/>
              <a:ext cx="3481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TW" dirty="0">
                  <a:ea typeface="新細明體" pitchFamily="18" charset="-120"/>
                </a:rPr>
                <a:t>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A Single Thread Version in 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altLang="zh-TW" sz="1400" dirty="0"/>
              <a:t>__global__ void MatMulKernel(float *Md, float *Nd, float *Pd, int width)</a:t>
            </a:r>
          </a:p>
          <a:p>
            <a:pPr>
              <a:buNone/>
            </a:pPr>
            <a:r>
              <a:rPr lang="en-US" altLang="zh-TW" sz="1400" dirty="0"/>
              <a:t>{</a:t>
            </a:r>
          </a:p>
          <a:p>
            <a:pPr>
              <a:buNone/>
            </a:pPr>
            <a:r>
              <a:rPr lang="en-US" altLang="zh-TW" sz="1400" dirty="0"/>
              <a:t>    for(int i = 0; i &lt; width; ++i){</a:t>
            </a:r>
          </a:p>
          <a:p>
            <a:pPr>
              <a:buNone/>
            </a:pPr>
            <a:r>
              <a:rPr lang="en-US" altLang="zh-TW" sz="1400" dirty="0"/>
              <a:t>        for(int j = 0; j &lt; width; ++j){</a:t>
            </a:r>
          </a:p>
          <a:p>
            <a:pPr>
              <a:buNone/>
            </a:pPr>
            <a:r>
              <a:rPr lang="en-US" altLang="zh-TW" sz="1400" dirty="0"/>
              <a:t>            // Computes one element of P</a:t>
            </a:r>
          </a:p>
          <a:p>
            <a:pPr>
              <a:buNone/>
            </a:pPr>
            <a:r>
              <a:rPr lang="en-US" altLang="zh-TW" sz="1400" dirty="0"/>
              <a:t>            float Pvalue = 0;</a:t>
            </a:r>
          </a:p>
          <a:p>
            <a:pPr>
              <a:buNone/>
            </a:pPr>
            <a:r>
              <a:rPr lang="en-US" altLang="zh-TW" sz="1400" dirty="0"/>
              <a:t>            for(int k = 0; k &lt; width; ++k){</a:t>
            </a:r>
          </a:p>
          <a:p>
            <a:pPr>
              <a:buNone/>
            </a:pPr>
            <a:r>
              <a:rPr lang="en-US" altLang="zh-TW" sz="1400" dirty="0"/>
              <a:t>                float Melement = *(Md + i*width + k);</a:t>
            </a:r>
          </a:p>
          <a:p>
            <a:pPr>
              <a:buNone/>
            </a:pPr>
            <a:r>
              <a:rPr lang="en-US" altLang="zh-TW" sz="1400" dirty="0"/>
              <a:t>                float Nelement = *(Nd + k*width + j);</a:t>
            </a:r>
          </a:p>
          <a:p>
            <a:pPr>
              <a:buNone/>
            </a:pPr>
            <a:r>
              <a:rPr lang="en-US" altLang="zh-TW" sz="1400" dirty="0"/>
              <a:t>                Pvalue += Melement * Nelement;</a:t>
            </a:r>
          </a:p>
          <a:p>
            <a:pPr>
              <a:buNone/>
            </a:pPr>
            <a:r>
              <a:rPr lang="en-US" altLang="zh-TW" sz="1400" dirty="0"/>
              <a:t>            }</a:t>
            </a:r>
          </a:p>
          <a:p>
            <a:pPr>
              <a:buNone/>
            </a:pPr>
            <a:r>
              <a:rPr lang="en-US" altLang="zh-TW" sz="1400" dirty="0"/>
              <a:t>            *(Pd + i*width + j) = Pvalue;</a:t>
            </a:r>
          </a:p>
          <a:p>
            <a:pPr>
              <a:buNone/>
            </a:pPr>
            <a:r>
              <a:rPr lang="en-US" altLang="zh-TW" sz="1400" dirty="0"/>
              <a:t>        }</a:t>
            </a:r>
          </a:p>
          <a:p>
            <a:pPr>
              <a:buNone/>
            </a:pPr>
            <a:r>
              <a:rPr lang="en-US" altLang="zh-TW" sz="1400" dirty="0"/>
              <a:t>    }</a:t>
            </a:r>
          </a:p>
          <a:p>
            <a:pPr>
              <a:buNone/>
            </a:pPr>
            <a:r>
              <a:rPr lang="en-US" altLang="zh-TW" sz="1400" dirty="0"/>
              <a:t>}</a:t>
            </a:r>
            <a:endParaRPr lang="zh-TW" altLang="en-US" sz="14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93</a:t>
            </a:fld>
            <a:endParaRPr lang="en-US" altLang="zh-TW" dirty="0"/>
          </a:p>
        </p:txBody>
      </p:sp>
      <p:grpSp>
        <p:nvGrpSpPr>
          <p:cNvPr id="33" name="群組 32"/>
          <p:cNvGrpSpPr/>
          <p:nvPr/>
        </p:nvGrpSpPr>
        <p:grpSpPr>
          <a:xfrm>
            <a:off x="6600056" y="2564904"/>
            <a:ext cx="3782224" cy="3935930"/>
            <a:chOff x="4394280" y="2036834"/>
            <a:chExt cx="4464000" cy="4464000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4395701" y="4290849"/>
              <a:ext cx="2210676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646183" y="2041095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646183" y="4290849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7874494" y="2041095"/>
              <a:ext cx="48336" cy="2208564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924252" y="4249660"/>
              <a:ext cx="1422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7874494" y="4222675"/>
              <a:ext cx="1421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6644761" y="6365905"/>
              <a:ext cx="2213519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395701" y="5517987"/>
              <a:ext cx="2210676" cy="4971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874494" y="5517987"/>
              <a:ext cx="49758" cy="4829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596425" y="551798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6596425" y="556627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 flipV="1">
              <a:off x="8720379" y="2036834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 flipV="1">
              <a:off x="8720379" y="4289428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4394280" y="6365905"/>
              <a:ext cx="2213518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 rot="16200000">
              <a:off x="8371801" y="3057255"/>
              <a:ext cx="465428" cy="1634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 rot="16200000">
              <a:off x="8371801" y="5307008"/>
              <a:ext cx="465428" cy="1634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249628" y="6196890"/>
              <a:ext cx="484341" cy="1570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450350" y="6195469"/>
              <a:ext cx="484341" cy="15708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171925" y="4289258"/>
              <a:ext cx="1422" cy="1224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5136384" y="4628880"/>
              <a:ext cx="292091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i</a:t>
              </a: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421291" y="5681321"/>
              <a:ext cx="750634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4618973" y="5669049"/>
              <a:ext cx="35263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8106224" y="2053793"/>
              <a:ext cx="1422" cy="90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8084899" y="2310952"/>
              <a:ext cx="35263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647819" y="2954347"/>
              <a:ext cx="1224000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7139502" y="2574199"/>
              <a:ext cx="314795" cy="42135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j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Input Matrix Data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TW" dirty="0"/>
              <a:t>void MatMul(float *M, float *N, float *P, int width)</a:t>
            </a:r>
          </a:p>
          <a:p>
            <a:pPr>
              <a:buNone/>
            </a:pPr>
            <a:r>
              <a:rPr lang="en-US" altLang="zh-TW" dirty="0"/>
              <a:t>{</a:t>
            </a:r>
          </a:p>
          <a:p>
            <a:pPr>
              <a:buNone/>
            </a:pPr>
            <a:r>
              <a:rPr lang="en-US" altLang="zh-TW" dirty="0"/>
              <a:t>    size_t size = width * width * sizeof(float);</a:t>
            </a:r>
          </a:p>
          <a:p>
            <a:pPr>
              <a:buNone/>
            </a:pPr>
            <a:r>
              <a:rPr lang="en-US" altLang="zh-TW" dirty="0"/>
              <a:t>    float *Md, *Nd, *Pd;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Allocate and Load M, N to device memory</a:t>
            </a:r>
          </a:p>
          <a:p>
            <a:pPr>
              <a:buNone/>
            </a:pPr>
            <a:r>
              <a:rPr lang="en-US" altLang="zh-TW" dirty="0"/>
              <a:t>    cudaMalloc((void **)&amp;Md, size);</a:t>
            </a:r>
          </a:p>
          <a:p>
            <a:pPr>
              <a:buNone/>
            </a:pPr>
            <a:r>
              <a:rPr lang="en-US" altLang="zh-TW" dirty="0"/>
              <a:t>    cudaMemcpy(Md, M, size, cudaMemcpyHostToDevice);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cudaMalloc((void **)&amp;Nd, size);</a:t>
            </a:r>
          </a:p>
          <a:p>
            <a:pPr>
              <a:buNone/>
            </a:pPr>
            <a:r>
              <a:rPr lang="en-US" altLang="zh-TW" dirty="0"/>
              <a:t>    cudaMemcpy(Nd, N, size, cudaMemcpyHostToDevice);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Allocate P on the device</a:t>
            </a:r>
          </a:p>
          <a:p>
            <a:pPr>
              <a:buNone/>
            </a:pPr>
            <a:r>
              <a:rPr lang="en-US" altLang="zh-TW" dirty="0"/>
              <a:t>    cudaMalloc((void **)&amp;Pd, size);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94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Output Matrix Data Transfer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Invoke kernel &amp; record time </a:t>
            </a:r>
            <a:r>
              <a:rPr lang="en-US" altLang="zh-TW" dirty="0">
                <a:solidFill>
                  <a:schemeClr val="tx1"/>
                </a:solidFill>
                <a:ea typeface="新細明體" pitchFamily="18" charset="-120"/>
              </a:rPr>
              <a:t>– to be shown later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......</a:t>
            </a:r>
          </a:p>
          <a:p>
            <a:pPr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Read P from device memory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cudaMemcpy(P, Pd, size, cudaMemcpyDeviceToHost);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// Free device memory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cudaFree(Md);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cudaFree(Nd);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    cudaFree(Pd);</a:t>
            </a:r>
          </a:p>
          <a:p>
            <a:pPr>
              <a:buNone/>
            </a:pPr>
            <a:r>
              <a:rPr lang="en-US" altLang="zh-TW" dirty="0">
                <a:solidFill>
                  <a:schemeClr val="tx1"/>
                </a:solidFill>
              </a:rPr>
              <a:t>}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95</a:t>
            </a:fld>
            <a:endParaRPr lang="en-US" altLang="zh-TW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Setting and Invoke kernel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65C8B789-2AC1-447B-8819-804C658CF8AC}" type="slidenum">
              <a:rPr lang="zh-TW" altLang="en-US" smtClean="0"/>
              <a:pPr/>
              <a:t>96</a:t>
            </a:fld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01188" y="1484784"/>
            <a:ext cx="48577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    // Setup the execution configuration</a:t>
            </a:r>
          </a:p>
          <a:p>
            <a:pPr>
              <a:buNone/>
            </a:pPr>
            <a:r>
              <a:rPr lang="en-US" altLang="zh-TW" dirty="0"/>
              <a:t>    dim3 dimGrid(1, 1);</a:t>
            </a:r>
          </a:p>
          <a:p>
            <a:pPr>
              <a:buNone/>
            </a:pPr>
            <a:r>
              <a:rPr lang="en-US" altLang="zh-TW" dirty="0"/>
              <a:t>    dim3 dimBlock(width, width);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start time event</a:t>
            </a:r>
          </a:p>
          <a:p>
            <a:pPr>
              <a:buNone/>
            </a:pPr>
            <a:r>
              <a:rPr lang="en-US" altLang="zh-TW" dirty="0"/>
              <a:t>    cudaEvent_t start, stop;</a:t>
            </a:r>
          </a:p>
          <a:p>
            <a:pPr>
              <a:buNone/>
            </a:pPr>
            <a:r>
              <a:rPr lang="en-US" altLang="zh-TW" dirty="0"/>
              <a:t>    cudaEventCreate(&amp;start);</a:t>
            </a:r>
          </a:p>
          <a:p>
            <a:pPr>
              <a:buNone/>
            </a:pPr>
            <a:r>
              <a:rPr lang="en-US" altLang="zh-TW" dirty="0"/>
              <a:t>    cudaEventCreate(&amp;stop);</a:t>
            </a:r>
          </a:p>
          <a:p>
            <a:pPr>
              <a:buNone/>
            </a:pPr>
            <a:r>
              <a:rPr lang="en-US" altLang="zh-TW" dirty="0"/>
              <a:t>    cudaEventRecord(start, 0);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Invoke kernel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stop time event</a:t>
            </a:r>
          </a:p>
          <a:p>
            <a:pPr>
              <a:buNone/>
            </a:pPr>
            <a:r>
              <a:rPr lang="en-US" altLang="zh-TW" dirty="0"/>
              <a:t>    cudaEventRecord(stop, 0);</a:t>
            </a:r>
          </a:p>
          <a:p>
            <a:pPr>
              <a:buNone/>
            </a:pPr>
            <a:r>
              <a:rPr lang="en-US" altLang="zh-TW" dirty="0"/>
              <a:t>    cudaEventSynchronize(stop);</a:t>
            </a:r>
          </a:p>
          <a:p>
            <a:pPr>
              <a:buNone/>
            </a:pP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83432" y="4497840"/>
            <a:ext cx="65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MatMulKernel&lt;&lt;&lt;dimGrid, dimBlock&gt;&gt;&gt;(Md, Nd, Pd, width);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915502" y="1812310"/>
            <a:ext cx="3561276" cy="6011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15502" y="4199428"/>
            <a:ext cx="6307634" cy="7143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Timing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11507788" y="6042025"/>
            <a:ext cx="684212" cy="365125"/>
          </a:xfrm>
        </p:spPr>
        <p:txBody>
          <a:bodyPr/>
          <a:lstStyle/>
          <a:p>
            <a:fld id="{65C8B789-2AC1-447B-8819-804C658CF8AC}" type="slidenum">
              <a:rPr lang="zh-TW" altLang="en-US" smtClean="0"/>
              <a:pPr/>
              <a:t>97</a:t>
            </a:fld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51384" y="1484784"/>
            <a:ext cx="48577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    // Setup the execution configuration</a:t>
            </a:r>
          </a:p>
          <a:p>
            <a:pPr>
              <a:buNone/>
            </a:pPr>
            <a:r>
              <a:rPr lang="en-US" altLang="zh-TW" dirty="0"/>
              <a:t>    dim3 dimGrid(1, 1);</a:t>
            </a:r>
          </a:p>
          <a:p>
            <a:pPr>
              <a:buNone/>
            </a:pPr>
            <a:r>
              <a:rPr lang="en-US" altLang="zh-TW" dirty="0"/>
              <a:t>    dim3 dimBlock(width, width);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start time event</a:t>
            </a:r>
          </a:p>
          <a:p>
            <a:pPr>
              <a:buNone/>
            </a:pPr>
            <a:r>
              <a:rPr lang="en-US" altLang="zh-TW" dirty="0"/>
              <a:t>    cudaEvent_t start, stop;</a:t>
            </a:r>
          </a:p>
          <a:p>
            <a:pPr>
              <a:buNone/>
            </a:pPr>
            <a:r>
              <a:rPr lang="en-US" altLang="zh-TW" dirty="0"/>
              <a:t>    cudaEventCreate(&amp;start);</a:t>
            </a:r>
          </a:p>
          <a:p>
            <a:pPr>
              <a:buNone/>
            </a:pPr>
            <a:r>
              <a:rPr lang="en-US" altLang="zh-TW" dirty="0"/>
              <a:t>    cudaEventCreate(&amp;stop);</a:t>
            </a:r>
          </a:p>
          <a:p>
            <a:pPr>
              <a:buNone/>
            </a:pPr>
            <a:r>
              <a:rPr lang="en-US" altLang="zh-TW" dirty="0"/>
              <a:t>    cudaEventRecord(start, 0);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Invoke kernel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dirty="0"/>
              <a:t>    // Get stop time event</a:t>
            </a:r>
          </a:p>
          <a:p>
            <a:pPr>
              <a:buNone/>
            </a:pPr>
            <a:r>
              <a:rPr lang="en-US" altLang="zh-TW" dirty="0"/>
              <a:t>    cudaEventRecord(stop, 0);</a:t>
            </a:r>
          </a:p>
          <a:p>
            <a:pPr>
              <a:buNone/>
            </a:pPr>
            <a:r>
              <a:rPr lang="en-US" altLang="zh-TW" dirty="0"/>
              <a:t>    cudaEventSynchronize(stop);</a:t>
            </a:r>
          </a:p>
          <a:p>
            <a:pPr>
              <a:buNone/>
            </a:pP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55440" y="4594869"/>
            <a:ext cx="814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MatMulKernel&lt;&lt;&lt;dimGrid, dimBlock&gt;&gt;&gt;(Md, Nd, Pd, width);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960096" y="2043300"/>
            <a:ext cx="4786314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TW" dirty="0"/>
              <a:t>// Compute execution time</a:t>
            </a:r>
          </a:p>
          <a:p>
            <a:pPr>
              <a:buNone/>
            </a:pPr>
            <a:r>
              <a:rPr lang="en-US" altLang="zh-TW" dirty="0"/>
              <a:t>float elapsedTime;</a:t>
            </a:r>
          </a:p>
          <a:p>
            <a:pPr>
              <a:buNone/>
            </a:pPr>
            <a:r>
              <a:rPr lang="en-US" altLang="zh-TW" dirty="0"/>
              <a:t>cudaEventElapsedTime(&amp;elapsedTime,start,stop);</a:t>
            </a:r>
          </a:p>
          <a:p>
            <a:pPr>
              <a:buNone/>
            </a:pPr>
            <a:r>
              <a:rPr lang="en-US" altLang="zh-TW" dirty="0"/>
              <a:t>printf("GPU time: %13f msec\n", elapsedTime);</a:t>
            </a:r>
          </a:p>
          <a:p>
            <a:pPr>
              <a:buNone/>
            </a:pPr>
            <a:r>
              <a:rPr lang="en-US" altLang="zh-TW" dirty="0"/>
              <a:t>cudaEventDestroy(start);</a:t>
            </a:r>
          </a:p>
          <a:p>
            <a:pPr>
              <a:buNone/>
            </a:pPr>
            <a:r>
              <a:rPr lang="en-US" altLang="zh-TW" dirty="0"/>
              <a:t>cudaEventDestroy(stop);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806591" y="2580071"/>
            <a:ext cx="3067274" cy="14287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06590" y="5085892"/>
            <a:ext cx="3129169" cy="92869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2400">
              <a:latin typeface="Palatino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8" grpId="1" animBg="1"/>
      <p:bldP spid="10" grpId="0" animBg="1"/>
      <p:bldP spid="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Kernel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TW" smtClean="0"/>
              <a:t>void </a:t>
            </a:r>
            <a:r>
              <a:rPr lang="en-US" altLang="zh-TW" dirty="0"/>
              <a:t>MatMulKernel(float *Md, float *Nd, float *Pd, int width)</a:t>
            </a:r>
          </a:p>
          <a:p>
            <a:pPr>
              <a:buNone/>
            </a:pPr>
            <a:r>
              <a:rPr lang="en-US" altLang="zh-TW" dirty="0"/>
              <a:t>{</a:t>
            </a:r>
          </a:p>
          <a:p>
            <a:pPr>
              <a:buNone/>
            </a:pPr>
            <a:r>
              <a:rPr lang="en-US" altLang="zh-TW" dirty="0"/>
              <a:t>    int row = threadIdx.y;</a:t>
            </a:r>
          </a:p>
          <a:p>
            <a:pPr>
              <a:buNone/>
            </a:pPr>
            <a:r>
              <a:rPr lang="en-US" altLang="zh-TW" dirty="0"/>
              <a:t>    int col = threadIdx.x;</a:t>
            </a:r>
          </a:p>
          <a:p>
            <a:pPr>
              <a:buNone/>
            </a:pPr>
            <a:r>
              <a:rPr lang="en-US" altLang="zh-TW" dirty="0"/>
              <a:t>    float Pvalue = 0;</a:t>
            </a:r>
          </a:p>
          <a:p>
            <a:pPr>
              <a:buNone/>
            </a:pPr>
            <a:r>
              <a:rPr lang="en-US" altLang="zh-TW" dirty="0"/>
              <a:t>    for (int k = 0; k &lt; width; ++k) {</a:t>
            </a:r>
          </a:p>
          <a:p>
            <a:pPr>
              <a:buNone/>
            </a:pPr>
            <a:r>
              <a:rPr lang="en-US" altLang="zh-TW" dirty="0"/>
              <a:t>        float Melement = *(Md + row*width + k);</a:t>
            </a:r>
          </a:p>
          <a:p>
            <a:pPr>
              <a:buNone/>
            </a:pPr>
            <a:r>
              <a:rPr lang="en-US" altLang="zh-TW" dirty="0"/>
              <a:t>        float Nelement = *(Nd + k*width + col);</a:t>
            </a:r>
          </a:p>
          <a:p>
            <a:pPr>
              <a:buNone/>
            </a:pPr>
            <a:r>
              <a:rPr lang="en-US" altLang="zh-TW" dirty="0"/>
              <a:t>        Pvalue += Melement * Nelement;</a:t>
            </a:r>
          </a:p>
          <a:p>
            <a:pPr>
              <a:buNone/>
            </a:pPr>
            <a:r>
              <a:rPr lang="en-US" altLang="zh-TW" dirty="0"/>
              <a:t>    }</a:t>
            </a:r>
          </a:p>
          <a:p>
            <a:pPr>
              <a:buNone/>
            </a:pPr>
            <a:r>
              <a:rPr lang="en-US" altLang="zh-TW" dirty="0"/>
              <a:t>    *(Pd + row*width + col) = Pvalue;</a:t>
            </a:r>
          </a:p>
          <a:p>
            <a:pPr>
              <a:buNone/>
            </a:pPr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81D04C-CD66-4F48-8D78-BAB414EFBB06}" type="slidenum">
              <a:rPr lang="en-US" altLang="zh-TW" smtClean="0"/>
              <a:pPr/>
              <a:t>98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6528048" y="2780928"/>
            <a:ext cx="3854232" cy="3719906"/>
            <a:chOff x="4394280" y="2036834"/>
            <a:chExt cx="4464000" cy="4464000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4395701" y="4290849"/>
              <a:ext cx="2210676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M</a:t>
              </a: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646183" y="2041095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N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646183" y="4290849"/>
              <a:ext cx="2210675" cy="2208564"/>
            </a:xfrm>
            <a:prstGeom prst="rect">
              <a:avLst/>
            </a:prstGeom>
            <a:solidFill>
              <a:srgbClr val="99FF66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1200" b="1" dirty="0">
                  <a:solidFill>
                    <a:srgbClr val="FFFFFF"/>
                  </a:solidFill>
                  <a:latin typeface="Arial" charset="0"/>
                  <a:ea typeface="新細明體" pitchFamily="18" charset="-120"/>
                </a:rPr>
                <a:t>P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7874494" y="2041095"/>
              <a:ext cx="48336" cy="2208564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924252" y="4249660"/>
              <a:ext cx="1422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7874494" y="4222675"/>
              <a:ext cx="1421" cy="1268327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6644761" y="6365905"/>
              <a:ext cx="2213519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395701" y="5517987"/>
              <a:ext cx="2210676" cy="4971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874494" y="5517987"/>
              <a:ext cx="49758" cy="48290"/>
            </a:xfrm>
            <a:prstGeom prst="rect">
              <a:avLst/>
            </a:prstGeom>
            <a:solidFill>
              <a:srgbClr val="FF6600"/>
            </a:solidFill>
            <a:ln w="9360">
              <a:solidFill>
                <a:srgbClr val="969696"/>
              </a:solidFill>
              <a:miter lim="800000"/>
              <a:headEnd/>
              <a:tailEnd/>
            </a:ln>
            <a:effectLst/>
          </p:spPr>
          <p:txBody>
            <a:bodyPr lIns="0" tIns="91440" rIns="0" bIns="0"/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altLang="zh-TW" sz="1200" dirty="0">
                <a:solidFill>
                  <a:srgbClr val="000000"/>
                </a:solidFill>
                <a:latin typeface="Times New Roman" pitchFamily="18" charset="0"/>
                <a:ea typeface="新細明體" pitchFamily="18" charset="-12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6596425" y="551798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6596425" y="5566277"/>
              <a:ext cx="1269539" cy="1420"/>
            </a:xfrm>
            <a:prstGeom prst="line">
              <a:avLst/>
            </a:prstGeom>
            <a:noFill/>
            <a:ln w="9360">
              <a:solidFill>
                <a:srgbClr val="969696"/>
              </a:solidFill>
              <a:prstDash val="dash"/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 flipV="1">
              <a:off x="8720379" y="2036834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 flipV="1">
              <a:off x="8720379" y="4289428"/>
              <a:ext cx="7109" cy="2211406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4394280" y="6365905"/>
              <a:ext cx="2213518" cy="1421"/>
            </a:xfrm>
            <a:prstGeom prst="line">
              <a:avLst/>
            </a:prstGeom>
            <a:noFill/>
            <a:ln w="648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 Box 17"/>
            <p:cNvSpPr txBox="1">
              <a:spLocks noChangeArrowheads="1"/>
            </p:cNvSpPr>
            <p:nvPr/>
          </p:nvSpPr>
          <p:spPr bwMode="auto">
            <a:xfrm rot="16200000">
              <a:off x="8358287" y="3058780"/>
              <a:ext cx="492455" cy="1604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 rot="16200000">
              <a:off x="8358287" y="5308535"/>
              <a:ext cx="492455" cy="16041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254152" y="6196890"/>
              <a:ext cx="475294" cy="1662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454874" y="6195469"/>
              <a:ext cx="475294" cy="1662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 defTabSz="449263">
                <a:buClr>
                  <a:srgbClr val="FFFFFF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sz="900" b="1" dirty="0">
                  <a:solidFill>
                    <a:srgbClr val="FFFFFF"/>
                  </a:solidFill>
                  <a:latin typeface="Times New Roman" pitchFamily="18" charset="0"/>
                  <a:ea typeface="新細明體" pitchFamily="18" charset="-120"/>
                </a:rPr>
                <a:t>WIDTH</a:t>
              </a: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171925" y="4289258"/>
              <a:ext cx="1422" cy="1224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5136384" y="4628880"/>
              <a:ext cx="656100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row</a:t>
              </a: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421291" y="5681321"/>
              <a:ext cx="750634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4618973" y="5669049"/>
              <a:ext cx="346047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8106224" y="2053793"/>
              <a:ext cx="1422" cy="90000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8084899" y="2310952"/>
              <a:ext cx="346047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k</a:t>
              </a: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647819" y="2954347"/>
              <a:ext cx="1224000" cy="142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 Box 29"/>
            <p:cNvSpPr txBox="1">
              <a:spLocks noChangeArrowheads="1"/>
            </p:cNvSpPr>
            <p:nvPr/>
          </p:nvSpPr>
          <p:spPr bwMode="auto">
            <a:xfrm>
              <a:off x="7139503" y="2574199"/>
              <a:ext cx="563269" cy="44582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altLang="zh-TW" dirty="0">
                  <a:solidFill>
                    <a:srgbClr val="000000"/>
                  </a:solidFill>
                  <a:ea typeface="新細明體" pitchFamily="18" charset="-120"/>
                </a:rPr>
                <a:t>col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0" tIns="0" rIns="0" bIns="0" rtlCol="0" anchor="t">
            <a:normAutofit/>
          </a:bodyPr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/>
              <a:t>Only One Thread Block Used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77334" y="1412777"/>
            <a:ext cx="5640917" cy="4628586"/>
          </a:xfrm>
          <a:ln/>
        </p:spPr>
        <p:txBody>
          <a:bodyPr vert="horz" lIns="90000" tIns="46800" rIns="90000" bIns="46800" rtlCol="0">
            <a:normAutofit/>
          </a:bodyPr>
          <a:lstStyle/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One Block of threads compute matrix Pd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Each thread computes one element of Pd</a:t>
            </a:r>
          </a:p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Each thread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Loads a row of matrix Md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Loads a column of matrix Nd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Perform one multiply and addition for each pair of Md and Nd elements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4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1800" dirty="0"/>
              <a:t>Compute to off-chip memory access ratio close to 1:1 (not very high)‏</a:t>
            </a:r>
          </a:p>
          <a:p>
            <a:pPr marL="341313" indent="-341313" defTabSz="449263">
              <a:lnSpc>
                <a:spcPct val="90000"/>
              </a:lnSpc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/>
              <a:t>Size of matrix limited by the number of threads allowed in a thread block</a:t>
            </a:r>
          </a:p>
          <a:p>
            <a:pPr marL="741363" lvl="1" indent="-284163" defTabSz="449263">
              <a:lnSpc>
                <a:spcPct val="90000"/>
              </a:lnSpc>
              <a:spcBef>
                <a:spcPts val="500"/>
              </a:spcBef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000" dirty="0"/>
          </a:p>
        </p:txBody>
      </p:sp>
      <p:sp>
        <p:nvSpPr>
          <p:cNvPr id="78" name="投影片編號版面配置區 5"/>
          <p:cNvSpPr>
            <a:spLocks noGrp="1"/>
          </p:cNvSpPr>
          <p:nvPr>
            <p:ph type="sldNum" sz="quarter" idx="4294967295"/>
          </p:nvPr>
        </p:nvSpPr>
        <p:spPr>
          <a:xfrm>
            <a:off x="9652000" y="6248400"/>
            <a:ext cx="2540000" cy="457200"/>
          </a:xfrm>
        </p:spPr>
        <p:txBody>
          <a:bodyPr/>
          <a:lstStyle/>
          <a:p>
            <a:fld id="{5A59E6E9-629D-4138-BA70-D078DBEFFCE7}" type="slidenum">
              <a:rPr lang="en-US" altLang="zh-TW"/>
              <a:pPr/>
              <a:t>99</a:t>
            </a:fld>
            <a:endParaRPr lang="en-US" altLang="zh-TW" dirty="0"/>
          </a:p>
        </p:txBody>
      </p:sp>
      <p:sp>
        <p:nvSpPr>
          <p:cNvPr id="169988" name="AutoShape 4"/>
          <p:cNvSpPr>
            <a:spLocks noChangeArrowheads="1"/>
          </p:cNvSpPr>
          <p:nvPr/>
        </p:nvSpPr>
        <p:spPr bwMode="auto">
          <a:xfrm>
            <a:off x="6700838" y="1420814"/>
            <a:ext cx="1897062" cy="2052637"/>
          </a:xfrm>
          <a:prstGeom prst="roundRect">
            <a:avLst>
              <a:gd name="adj" fmla="val 83"/>
            </a:avLst>
          </a:prstGeom>
          <a:solidFill>
            <a:srgbClr val="33A3A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Times New Roman" pitchFamily="18" charset="0"/>
              </a:rPr>
              <a:t>Grid 1</a:t>
            </a:r>
          </a:p>
        </p:txBody>
      </p:sp>
      <p:sp>
        <p:nvSpPr>
          <p:cNvPr id="169989" name="AutoShape 5"/>
          <p:cNvSpPr>
            <a:spLocks noChangeArrowheads="1"/>
          </p:cNvSpPr>
          <p:nvPr/>
        </p:nvSpPr>
        <p:spPr bwMode="auto">
          <a:xfrm>
            <a:off x="6859588" y="1624013"/>
            <a:ext cx="1587500" cy="1655762"/>
          </a:xfrm>
          <a:prstGeom prst="roundRect">
            <a:avLst>
              <a:gd name="adj" fmla="val 97"/>
            </a:avLst>
          </a:prstGeom>
          <a:solidFill>
            <a:srgbClr val="23FF23">
              <a:alpha val="54999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1" dirty="0">
                <a:solidFill>
                  <a:srgbClr val="000000"/>
                </a:solidFill>
                <a:latin typeface="Times New Roman" pitchFamily="18" charset="0"/>
              </a:rPr>
              <a:t>Block 1</a:t>
            </a:r>
          </a:p>
        </p:txBody>
      </p:sp>
      <p:sp>
        <p:nvSpPr>
          <p:cNvPr id="169990" name="AutoShape 6"/>
          <p:cNvSpPr>
            <a:spLocks noChangeArrowheads="1"/>
          </p:cNvSpPr>
          <p:nvPr/>
        </p:nvSpPr>
        <p:spPr bwMode="auto">
          <a:xfrm>
            <a:off x="684688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7229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7610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3" name="AutoShape 9"/>
          <p:cNvSpPr>
            <a:spLocks noChangeArrowheads="1"/>
          </p:cNvSpPr>
          <p:nvPr/>
        </p:nvSpPr>
        <p:spPr bwMode="auto">
          <a:xfrm>
            <a:off x="799147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4" name="AutoShape 10"/>
          <p:cNvSpPr>
            <a:spLocks noChangeArrowheads="1"/>
          </p:cNvSpPr>
          <p:nvPr/>
        </p:nvSpPr>
        <p:spPr bwMode="auto">
          <a:xfrm>
            <a:off x="684688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5" name="AutoShape 11"/>
          <p:cNvSpPr>
            <a:spLocks noChangeArrowheads="1"/>
          </p:cNvSpPr>
          <p:nvPr/>
        </p:nvSpPr>
        <p:spPr bwMode="auto">
          <a:xfrm>
            <a:off x="7229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6" name="AutoShape 12"/>
          <p:cNvSpPr>
            <a:spLocks noChangeArrowheads="1"/>
          </p:cNvSpPr>
          <p:nvPr/>
        </p:nvSpPr>
        <p:spPr bwMode="auto">
          <a:xfrm>
            <a:off x="7610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9997" name="AutoShape 13"/>
          <p:cNvSpPr>
            <a:spLocks noChangeArrowheads="1"/>
          </p:cNvSpPr>
          <p:nvPr/>
        </p:nvSpPr>
        <p:spPr bwMode="auto">
          <a:xfrm>
            <a:off x="799147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6999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6888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9999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9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0000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0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0001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1475" y="4391025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02" name="AutoShape 18"/>
          <p:cNvSpPr>
            <a:spLocks noChangeArrowheads="1"/>
          </p:cNvSpPr>
          <p:nvPr/>
        </p:nvSpPr>
        <p:spPr bwMode="auto">
          <a:xfrm>
            <a:off x="684688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3" name="AutoShape 19"/>
          <p:cNvSpPr>
            <a:spLocks noChangeArrowheads="1"/>
          </p:cNvSpPr>
          <p:nvPr/>
        </p:nvSpPr>
        <p:spPr bwMode="auto">
          <a:xfrm>
            <a:off x="7229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4" name="AutoShape 20"/>
          <p:cNvSpPr>
            <a:spLocks noChangeArrowheads="1"/>
          </p:cNvSpPr>
          <p:nvPr/>
        </p:nvSpPr>
        <p:spPr bwMode="auto">
          <a:xfrm>
            <a:off x="7610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5" name="AutoShape 21"/>
          <p:cNvSpPr>
            <a:spLocks noChangeArrowheads="1"/>
          </p:cNvSpPr>
          <p:nvPr/>
        </p:nvSpPr>
        <p:spPr bwMode="auto">
          <a:xfrm>
            <a:off x="799147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6" name="AutoShape 22"/>
          <p:cNvSpPr>
            <a:spLocks noChangeArrowheads="1"/>
          </p:cNvSpPr>
          <p:nvPr/>
        </p:nvSpPr>
        <p:spPr bwMode="auto">
          <a:xfrm>
            <a:off x="8880475" y="16510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07" name="AutoShape 23"/>
          <p:cNvSpPr>
            <a:spLocks noChangeArrowheads="1"/>
          </p:cNvSpPr>
          <p:nvPr/>
        </p:nvSpPr>
        <p:spPr bwMode="auto">
          <a:xfrm>
            <a:off x="9263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08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1651000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10025063" y="1652588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0" name="AutoShape 26"/>
          <p:cNvSpPr>
            <a:spLocks noChangeArrowheads="1"/>
          </p:cNvSpPr>
          <p:nvPr/>
        </p:nvSpPr>
        <p:spPr bwMode="auto">
          <a:xfrm>
            <a:off x="8880475" y="2017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1" name="AutoShape 27"/>
          <p:cNvSpPr>
            <a:spLocks noChangeArrowheads="1"/>
          </p:cNvSpPr>
          <p:nvPr/>
        </p:nvSpPr>
        <p:spPr bwMode="auto">
          <a:xfrm>
            <a:off x="9263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12" name="Picture 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44063" y="2017713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13" name="AutoShape 29"/>
          <p:cNvSpPr>
            <a:spLocks noChangeArrowheads="1"/>
          </p:cNvSpPr>
          <p:nvPr/>
        </p:nvSpPr>
        <p:spPr bwMode="auto">
          <a:xfrm>
            <a:off x="10025063" y="2019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4" name="AutoShape 30"/>
          <p:cNvSpPr>
            <a:spLocks noChangeArrowheads="1"/>
          </p:cNvSpPr>
          <p:nvPr/>
        </p:nvSpPr>
        <p:spPr bwMode="auto">
          <a:xfrm>
            <a:off x="8880475" y="23987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5" name="AutoShape 31"/>
          <p:cNvSpPr>
            <a:spLocks noChangeArrowheads="1"/>
          </p:cNvSpPr>
          <p:nvPr/>
        </p:nvSpPr>
        <p:spPr bwMode="auto">
          <a:xfrm>
            <a:off x="9263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16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44063" y="2398713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17" name="AutoShape 33"/>
          <p:cNvSpPr>
            <a:spLocks noChangeArrowheads="1"/>
          </p:cNvSpPr>
          <p:nvPr/>
        </p:nvSpPr>
        <p:spPr bwMode="auto">
          <a:xfrm>
            <a:off x="10025063" y="2400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8" name="AutoShape 34"/>
          <p:cNvSpPr>
            <a:spLocks noChangeArrowheads="1"/>
          </p:cNvSpPr>
          <p:nvPr/>
        </p:nvSpPr>
        <p:spPr bwMode="auto">
          <a:xfrm>
            <a:off x="8880475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19" name="AutoShape 35"/>
          <p:cNvSpPr>
            <a:spLocks noChangeArrowheads="1"/>
          </p:cNvSpPr>
          <p:nvPr/>
        </p:nvSpPr>
        <p:spPr bwMode="auto">
          <a:xfrm>
            <a:off x="9263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0020" name="Picture 3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44063" y="2781300"/>
            <a:ext cx="387350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0021" name="AutoShape 37"/>
          <p:cNvSpPr>
            <a:spLocks noChangeArrowheads="1"/>
          </p:cNvSpPr>
          <p:nvPr/>
        </p:nvSpPr>
        <p:spPr bwMode="auto">
          <a:xfrm>
            <a:off x="10025063" y="2781300"/>
            <a:ext cx="387350" cy="387350"/>
          </a:xfrm>
          <a:prstGeom prst="roundRect">
            <a:avLst>
              <a:gd name="adj" fmla="val 407"/>
            </a:avLst>
          </a:prstGeom>
          <a:solidFill>
            <a:srgbClr val="ABB4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2" name="AutoShape 38"/>
          <p:cNvSpPr>
            <a:spLocks noChangeArrowheads="1"/>
          </p:cNvSpPr>
          <p:nvPr/>
        </p:nvSpPr>
        <p:spPr bwMode="auto">
          <a:xfrm>
            <a:off x="8859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3" name="AutoShape 39"/>
          <p:cNvSpPr>
            <a:spLocks noChangeArrowheads="1"/>
          </p:cNvSpPr>
          <p:nvPr/>
        </p:nvSpPr>
        <p:spPr bwMode="auto">
          <a:xfrm>
            <a:off x="9240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4" name="AutoShape 40"/>
          <p:cNvSpPr>
            <a:spLocks noChangeArrowheads="1"/>
          </p:cNvSpPr>
          <p:nvPr/>
        </p:nvSpPr>
        <p:spPr bwMode="auto">
          <a:xfrm>
            <a:off x="9621838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5" name="AutoShape 41"/>
          <p:cNvSpPr>
            <a:spLocks noChangeArrowheads="1"/>
          </p:cNvSpPr>
          <p:nvPr/>
        </p:nvSpPr>
        <p:spPr bwMode="auto">
          <a:xfrm>
            <a:off x="10004425" y="3643313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6" name="AutoShape 42"/>
          <p:cNvSpPr>
            <a:spLocks noChangeArrowheads="1"/>
          </p:cNvSpPr>
          <p:nvPr/>
        </p:nvSpPr>
        <p:spPr bwMode="auto">
          <a:xfrm>
            <a:off x="8859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7" name="AutoShape 43"/>
          <p:cNvSpPr>
            <a:spLocks noChangeArrowheads="1"/>
          </p:cNvSpPr>
          <p:nvPr/>
        </p:nvSpPr>
        <p:spPr bwMode="auto">
          <a:xfrm>
            <a:off x="9240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8" name="AutoShape 44"/>
          <p:cNvSpPr>
            <a:spLocks noChangeArrowheads="1"/>
          </p:cNvSpPr>
          <p:nvPr/>
        </p:nvSpPr>
        <p:spPr bwMode="auto">
          <a:xfrm>
            <a:off x="9621838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29" name="AutoShape 45"/>
          <p:cNvSpPr>
            <a:spLocks noChangeArrowheads="1"/>
          </p:cNvSpPr>
          <p:nvPr/>
        </p:nvSpPr>
        <p:spPr bwMode="auto">
          <a:xfrm>
            <a:off x="10004425" y="4010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0" name="AutoShape 46"/>
          <p:cNvSpPr>
            <a:spLocks noChangeArrowheads="1"/>
          </p:cNvSpPr>
          <p:nvPr/>
        </p:nvSpPr>
        <p:spPr bwMode="auto">
          <a:xfrm>
            <a:off x="8859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1" name="AutoShape 47"/>
          <p:cNvSpPr>
            <a:spLocks noChangeArrowheads="1"/>
          </p:cNvSpPr>
          <p:nvPr/>
        </p:nvSpPr>
        <p:spPr bwMode="auto">
          <a:xfrm>
            <a:off x="9240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2" name="AutoShape 48"/>
          <p:cNvSpPr>
            <a:spLocks noChangeArrowheads="1"/>
          </p:cNvSpPr>
          <p:nvPr/>
        </p:nvSpPr>
        <p:spPr bwMode="auto">
          <a:xfrm>
            <a:off x="9621838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FF663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48</a:t>
            </a:r>
          </a:p>
        </p:txBody>
      </p:sp>
      <p:sp>
        <p:nvSpPr>
          <p:cNvPr id="170033" name="AutoShape 49"/>
          <p:cNvSpPr>
            <a:spLocks noChangeArrowheads="1"/>
          </p:cNvSpPr>
          <p:nvPr/>
        </p:nvSpPr>
        <p:spPr bwMode="auto">
          <a:xfrm>
            <a:off x="10004425" y="4391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4" name="AutoShape 50"/>
          <p:cNvSpPr>
            <a:spLocks noChangeArrowheads="1"/>
          </p:cNvSpPr>
          <p:nvPr/>
        </p:nvSpPr>
        <p:spPr bwMode="auto">
          <a:xfrm>
            <a:off x="8859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5" name="AutoShape 51"/>
          <p:cNvSpPr>
            <a:spLocks noChangeArrowheads="1"/>
          </p:cNvSpPr>
          <p:nvPr/>
        </p:nvSpPr>
        <p:spPr bwMode="auto">
          <a:xfrm>
            <a:off x="9240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6" name="AutoShape 52"/>
          <p:cNvSpPr>
            <a:spLocks noChangeArrowheads="1"/>
          </p:cNvSpPr>
          <p:nvPr/>
        </p:nvSpPr>
        <p:spPr bwMode="auto">
          <a:xfrm>
            <a:off x="9621838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7" name="AutoShape 53"/>
          <p:cNvSpPr>
            <a:spLocks noChangeArrowheads="1"/>
          </p:cNvSpPr>
          <p:nvPr/>
        </p:nvSpPr>
        <p:spPr bwMode="auto">
          <a:xfrm>
            <a:off x="10004425" y="4772025"/>
            <a:ext cx="387350" cy="387350"/>
          </a:xfrm>
          <a:prstGeom prst="roundRect">
            <a:avLst>
              <a:gd name="adj" fmla="val 407"/>
            </a:avLst>
          </a:prstGeom>
          <a:solidFill>
            <a:srgbClr val="808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8" name="AutoShape 54"/>
          <p:cNvSpPr>
            <a:spLocks noChangeArrowheads="1"/>
          </p:cNvSpPr>
          <p:nvPr/>
        </p:nvSpPr>
        <p:spPr bwMode="auto">
          <a:xfrm>
            <a:off x="70167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39" name="AutoShape 55"/>
          <p:cNvSpPr>
            <a:spLocks noChangeArrowheads="1"/>
          </p:cNvSpPr>
          <p:nvPr/>
        </p:nvSpPr>
        <p:spPr bwMode="auto">
          <a:xfrm>
            <a:off x="73564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0" name="AutoShape 56"/>
          <p:cNvSpPr>
            <a:spLocks noChangeArrowheads="1"/>
          </p:cNvSpPr>
          <p:nvPr/>
        </p:nvSpPr>
        <p:spPr bwMode="auto">
          <a:xfrm>
            <a:off x="7715251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1" name="AutoShape 57"/>
          <p:cNvSpPr>
            <a:spLocks noChangeArrowheads="1"/>
          </p:cNvSpPr>
          <p:nvPr/>
        </p:nvSpPr>
        <p:spPr bwMode="auto">
          <a:xfrm>
            <a:off x="8054976" y="1801813"/>
            <a:ext cx="258763" cy="258762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2" name="AutoShape 58"/>
          <p:cNvSpPr>
            <a:spLocks noChangeArrowheads="1"/>
          </p:cNvSpPr>
          <p:nvPr/>
        </p:nvSpPr>
        <p:spPr bwMode="auto">
          <a:xfrm>
            <a:off x="70167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3" name="AutoShape 59"/>
          <p:cNvSpPr>
            <a:spLocks noChangeArrowheads="1"/>
          </p:cNvSpPr>
          <p:nvPr/>
        </p:nvSpPr>
        <p:spPr bwMode="auto">
          <a:xfrm>
            <a:off x="73564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4" name="AutoShape 60"/>
          <p:cNvSpPr>
            <a:spLocks noChangeArrowheads="1"/>
          </p:cNvSpPr>
          <p:nvPr/>
        </p:nvSpPr>
        <p:spPr bwMode="auto">
          <a:xfrm>
            <a:off x="7715251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5" name="AutoShape 61"/>
          <p:cNvSpPr>
            <a:spLocks noChangeArrowheads="1"/>
          </p:cNvSpPr>
          <p:nvPr/>
        </p:nvSpPr>
        <p:spPr bwMode="auto">
          <a:xfrm>
            <a:off x="8054976" y="21621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6" name="AutoShape 62"/>
          <p:cNvSpPr>
            <a:spLocks noChangeArrowheads="1"/>
          </p:cNvSpPr>
          <p:nvPr/>
        </p:nvSpPr>
        <p:spPr bwMode="auto">
          <a:xfrm>
            <a:off x="70167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7" name="AutoShape 63"/>
          <p:cNvSpPr>
            <a:spLocks noChangeArrowheads="1"/>
          </p:cNvSpPr>
          <p:nvPr/>
        </p:nvSpPr>
        <p:spPr bwMode="auto">
          <a:xfrm>
            <a:off x="73564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48" name="AutoShape 64"/>
          <p:cNvSpPr>
            <a:spLocks noChangeArrowheads="1"/>
          </p:cNvSpPr>
          <p:nvPr/>
        </p:nvSpPr>
        <p:spPr bwMode="auto">
          <a:xfrm>
            <a:off x="7715251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663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 dirty="0">
                <a:solidFill>
                  <a:srgbClr val="000000"/>
                </a:solidFill>
                <a:latin typeface="Times New Roman" pitchFamily="18" charset="0"/>
              </a:rPr>
              <a:t>Thread</a:t>
            </a:r>
          </a:p>
          <a:p>
            <a:pPr algn="ctr"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600" b="1" dirty="0">
                <a:solidFill>
                  <a:srgbClr val="000000"/>
                </a:solidFill>
                <a:latin typeface="Times New Roman" pitchFamily="18" charset="0"/>
              </a:rPr>
              <a:t>(2, 2)‏</a:t>
            </a:r>
          </a:p>
        </p:txBody>
      </p:sp>
      <p:sp>
        <p:nvSpPr>
          <p:cNvPr id="170049" name="AutoShape 65"/>
          <p:cNvSpPr>
            <a:spLocks noChangeArrowheads="1"/>
          </p:cNvSpPr>
          <p:nvPr/>
        </p:nvSpPr>
        <p:spPr bwMode="auto">
          <a:xfrm>
            <a:off x="8054976" y="2501901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0" name="AutoShape 66"/>
          <p:cNvSpPr>
            <a:spLocks noChangeArrowheads="1"/>
          </p:cNvSpPr>
          <p:nvPr/>
        </p:nvSpPr>
        <p:spPr bwMode="auto">
          <a:xfrm>
            <a:off x="70167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1" name="AutoShape 67"/>
          <p:cNvSpPr>
            <a:spLocks noChangeArrowheads="1"/>
          </p:cNvSpPr>
          <p:nvPr/>
        </p:nvSpPr>
        <p:spPr bwMode="auto">
          <a:xfrm>
            <a:off x="73564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2" name="AutoShape 68"/>
          <p:cNvSpPr>
            <a:spLocks noChangeArrowheads="1"/>
          </p:cNvSpPr>
          <p:nvPr/>
        </p:nvSpPr>
        <p:spPr bwMode="auto">
          <a:xfrm>
            <a:off x="7715251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3" name="AutoShape 69"/>
          <p:cNvSpPr>
            <a:spLocks noChangeArrowheads="1"/>
          </p:cNvSpPr>
          <p:nvPr/>
        </p:nvSpPr>
        <p:spPr bwMode="auto">
          <a:xfrm>
            <a:off x="8054976" y="2860676"/>
            <a:ext cx="258763" cy="258763"/>
          </a:xfrm>
          <a:prstGeom prst="roundRect">
            <a:avLst>
              <a:gd name="adj" fmla="val 616"/>
            </a:avLst>
          </a:prstGeom>
          <a:solidFill>
            <a:srgbClr val="FFFF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0054" name="Line 70"/>
          <p:cNvSpPr>
            <a:spLocks noChangeShapeType="1"/>
          </p:cNvSpPr>
          <p:nvPr/>
        </p:nvSpPr>
        <p:spPr bwMode="auto">
          <a:xfrm>
            <a:off x="7735889" y="2765426"/>
            <a:ext cx="1919287" cy="200501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5" name="Line 71"/>
          <p:cNvSpPr>
            <a:spLocks noChangeShapeType="1"/>
          </p:cNvSpPr>
          <p:nvPr/>
        </p:nvSpPr>
        <p:spPr bwMode="auto">
          <a:xfrm>
            <a:off x="7967664" y="2489201"/>
            <a:ext cx="2035175" cy="1922463"/>
          </a:xfrm>
          <a:prstGeom prst="line">
            <a:avLst/>
          </a:prstGeom>
          <a:noFill/>
          <a:ln w="18360">
            <a:solidFill>
              <a:srgbClr val="000000"/>
            </a:solidFill>
            <a:prstDash val="sysDot"/>
            <a:miter lim="800000"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6" name="Line 72"/>
          <p:cNvSpPr>
            <a:spLocks noChangeShapeType="1"/>
          </p:cNvSpPr>
          <p:nvPr/>
        </p:nvSpPr>
        <p:spPr bwMode="auto">
          <a:xfrm>
            <a:off x="6916739" y="5430839"/>
            <a:ext cx="1406525" cy="1587"/>
          </a:xfrm>
          <a:prstGeom prst="line">
            <a:avLst/>
          </a:prstGeom>
          <a:noFill/>
          <a:ln w="9360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zh-TW" altLang="en-US"/>
          </a:p>
        </p:txBody>
      </p:sp>
      <p:sp>
        <p:nvSpPr>
          <p:cNvPr id="170057" name="Text Box 73"/>
          <p:cNvSpPr txBox="1">
            <a:spLocks noChangeArrowheads="1"/>
          </p:cNvSpPr>
          <p:nvPr/>
        </p:nvSpPr>
        <p:spPr bwMode="auto">
          <a:xfrm>
            <a:off x="7161214" y="5489575"/>
            <a:ext cx="1144587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1" dirty="0">
                <a:latin typeface="Times New Roman" pitchFamily="18" charset="0"/>
              </a:rPr>
              <a:t>   WIDTH</a:t>
            </a:r>
          </a:p>
        </p:txBody>
      </p:sp>
      <p:sp>
        <p:nvSpPr>
          <p:cNvPr id="170058" name="Text Box 74"/>
          <p:cNvSpPr txBox="1">
            <a:spLocks noChangeArrowheads="1"/>
          </p:cNvSpPr>
          <p:nvPr/>
        </p:nvSpPr>
        <p:spPr bwMode="auto">
          <a:xfrm>
            <a:off x="7556501" y="5915026"/>
            <a:ext cx="677863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Md</a:t>
            </a:r>
          </a:p>
        </p:txBody>
      </p:sp>
      <p:sp>
        <p:nvSpPr>
          <p:cNvPr id="170059" name="Text Box 75"/>
          <p:cNvSpPr txBox="1">
            <a:spLocks noChangeArrowheads="1"/>
          </p:cNvSpPr>
          <p:nvPr/>
        </p:nvSpPr>
        <p:spPr bwMode="auto">
          <a:xfrm>
            <a:off x="9469439" y="5889626"/>
            <a:ext cx="744537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Pd</a:t>
            </a:r>
          </a:p>
        </p:txBody>
      </p:sp>
      <p:sp>
        <p:nvSpPr>
          <p:cNvPr id="170060" name="Text Box 76"/>
          <p:cNvSpPr txBox="1">
            <a:spLocks noChangeArrowheads="1"/>
          </p:cNvSpPr>
          <p:nvPr/>
        </p:nvSpPr>
        <p:spPr bwMode="auto">
          <a:xfrm>
            <a:off x="9353550" y="1219201"/>
            <a:ext cx="585788" cy="2769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defTabSz="449263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dirty="0">
                <a:latin typeface="Times New Roman" pitchFamily="18" charset="0"/>
              </a:rPr>
              <a:t>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23620</TotalTime>
  <Words>7487</Words>
  <Application>Microsoft Office PowerPoint</Application>
  <PresentationFormat>寬螢幕</PresentationFormat>
  <Paragraphs>1453</Paragraphs>
  <Slides>115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115</vt:i4>
      </vt:variant>
    </vt:vector>
  </HeadingPairs>
  <TitlesOfParts>
    <vt:vector size="130" baseType="lpstr">
      <vt:lpstr>Arial Unicode MS</vt:lpstr>
      <vt:lpstr>Dotum</vt:lpstr>
      <vt:lpstr>Palatino</vt:lpstr>
      <vt:lpstr>微軟正黑體</vt:lpstr>
      <vt:lpstr>新細明體</vt:lpstr>
      <vt:lpstr>標楷體</vt:lpstr>
      <vt:lpstr>Arial</vt:lpstr>
      <vt:lpstr>Calibri</vt:lpstr>
      <vt:lpstr>Courier New</vt:lpstr>
      <vt:lpstr>Times New Roman</vt:lpstr>
      <vt:lpstr>Trebuchet MS</vt:lpstr>
      <vt:lpstr>Wingdings</vt:lpstr>
      <vt:lpstr>Wingdings 2</vt:lpstr>
      <vt:lpstr>Wingdings 3</vt:lpstr>
      <vt:lpstr>多面向</vt:lpstr>
      <vt:lpstr>GUDA Introduction</vt:lpstr>
      <vt:lpstr>Nvidia Tesla P100</vt:lpstr>
      <vt:lpstr>SM(Streaming Multiprocessor)</vt:lpstr>
      <vt:lpstr>SP(Streaming Processor)</vt:lpstr>
      <vt:lpstr>GPU Computing</vt:lpstr>
      <vt:lpstr>Software Concept in CUDA </vt:lpstr>
      <vt:lpstr>CPU與GPU結構對比</vt:lpstr>
      <vt:lpstr>Floating-Point Operations per Second for the CPU and GPU</vt:lpstr>
      <vt:lpstr>Memory Bandwidth for the CPU and GPU</vt:lpstr>
      <vt:lpstr> CUDA ™: A General-Purpose Parallel Computing Platform and Programming Model </vt:lpstr>
      <vt:lpstr>CUDA software stack</vt:lpstr>
      <vt:lpstr>CUDA Program Flow</vt:lpstr>
      <vt:lpstr>CUDA Program Flow</vt:lpstr>
      <vt:lpstr>CUDA Program Flow</vt:lpstr>
      <vt:lpstr>CUDA Programming Model </vt:lpstr>
      <vt:lpstr>CUDA program framework</vt:lpstr>
      <vt:lpstr>Kernel = Many Concurrent Threads </vt:lpstr>
      <vt:lpstr>Thread Hierarchy</vt:lpstr>
      <vt:lpstr>Software Mapping</vt:lpstr>
      <vt:lpstr>Scheduling Thread Blocks</vt:lpstr>
      <vt:lpstr>Scheduling Thread Blocks</vt:lpstr>
      <vt:lpstr>Automatic Scalability</vt:lpstr>
      <vt:lpstr>Some Restrictions First</vt:lpstr>
      <vt:lpstr>Thread group limits</vt:lpstr>
      <vt:lpstr>GPU parameters</vt:lpstr>
      <vt:lpstr> Memory Hierarchy</vt:lpstr>
      <vt:lpstr>Heterogeneous Computing</vt:lpstr>
      <vt:lpstr> Heterogeneous Programming</vt:lpstr>
      <vt:lpstr>CUDA Language</vt:lpstr>
      <vt:lpstr>Block IDs and Thread IDs</vt:lpstr>
      <vt:lpstr>Function Qualifiers</vt:lpstr>
      <vt:lpstr>Variable Type Qualifiers</vt:lpstr>
      <vt:lpstr>CUDA Runtime API</vt:lpstr>
      <vt:lpstr>Device memory operations</vt:lpstr>
      <vt:lpstr>cudaMemcpyKind</vt:lpstr>
      <vt:lpstr>Program Compilation</vt:lpstr>
      <vt:lpstr>Example 1: Hello World!</vt:lpstr>
      <vt:lpstr>Example 2: add 2 numbers</vt:lpstr>
      <vt:lpstr>The correct main()</vt:lpstr>
      <vt:lpstr>Example 3: add 2 vectors </vt:lpstr>
      <vt:lpstr>Parallel CUDA code</vt:lpstr>
      <vt:lpstr>N=4 case</vt:lpstr>
      <vt:lpstr>Alternative implementation</vt:lpstr>
      <vt:lpstr>3rd implementation</vt:lpstr>
      <vt:lpstr>3rd implementation</vt:lpstr>
      <vt:lpstr>The general case</vt:lpstr>
      <vt:lpstr>A even more general case</vt:lpstr>
      <vt:lpstr>Execution time: in host</vt:lpstr>
      <vt:lpstr>CUDA event</vt:lpstr>
      <vt:lpstr>Example</vt:lpstr>
      <vt:lpstr>Device information </vt:lpstr>
      <vt:lpstr>Host and device sync</vt:lpstr>
      <vt:lpstr>Reporting errors</vt:lpstr>
      <vt:lpstr>Device Management </vt:lpstr>
      <vt:lpstr>Occupancy</vt:lpstr>
      <vt:lpstr>Occupancy and Performance</vt:lpstr>
      <vt:lpstr>CUDA LAB 1:  Vector Addition </vt:lpstr>
      <vt:lpstr>Vector Addition</vt:lpstr>
      <vt:lpstr>CPU Version</vt:lpstr>
      <vt:lpstr>Dual Core Version</vt:lpstr>
      <vt:lpstr>CUDA Built-in Variables</vt:lpstr>
      <vt:lpstr>First GPU vector addition</vt:lpstr>
      <vt:lpstr>PowerPoint 簡報</vt:lpstr>
      <vt:lpstr>PowerPoint 簡報</vt:lpstr>
      <vt:lpstr>Multiple Blocks Single Thread</vt:lpstr>
      <vt:lpstr>Problem</vt:lpstr>
      <vt:lpstr>ANS</vt:lpstr>
      <vt:lpstr>Single Block Multiple Threads</vt:lpstr>
      <vt:lpstr>Problem</vt:lpstr>
      <vt:lpstr>ANS</vt:lpstr>
      <vt:lpstr>Combining Blocks and Threads</vt:lpstr>
      <vt:lpstr>Indexing Arrays with Blocks and Threads</vt:lpstr>
      <vt:lpstr>Multiple Blocks Multiple Threads</vt:lpstr>
      <vt:lpstr>Problem</vt:lpstr>
      <vt:lpstr>ANS</vt:lpstr>
      <vt:lpstr>Note</vt:lpstr>
      <vt:lpstr>Time counting on Linux</vt:lpstr>
      <vt:lpstr>GPU time counting</vt:lpstr>
      <vt:lpstr>CUDA LAB 2:  Vector Dot Product </vt:lpstr>
      <vt:lpstr>Dot Product</vt:lpstr>
      <vt:lpstr>PowerPoint 簡報</vt:lpstr>
      <vt:lpstr>Single Block Multiple Thread</vt:lpstr>
      <vt:lpstr>Problem</vt:lpstr>
      <vt:lpstr>ANS</vt:lpstr>
      <vt:lpstr>Thinking</vt:lpstr>
      <vt:lpstr>PowerPoint 簡報</vt:lpstr>
      <vt:lpstr>Thinking </vt:lpstr>
      <vt:lpstr>PowerPoint 簡報</vt:lpstr>
      <vt:lpstr>Optimized version using shared memory</vt:lpstr>
      <vt:lpstr>CUDA LAB 3:  Matrix Multiplication </vt:lpstr>
      <vt:lpstr>Square Matrix Multiplication</vt:lpstr>
      <vt:lpstr>Memory Layout of a Matrix in C</vt:lpstr>
      <vt:lpstr>A Single Thread Version in C</vt:lpstr>
      <vt:lpstr>Input Matrix Data Transfer</vt:lpstr>
      <vt:lpstr>Output Matrix Data Transfer</vt:lpstr>
      <vt:lpstr>Setting and Invoke kernel</vt:lpstr>
      <vt:lpstr>Timing</vt:lpstr>
      <vt:lpstr>Kernel Function</vt:lpstr>
      <vt:lpstr>Only One Thread Block Used</vt:lpstr>
      <vt:lpstr>Matrix Multiplication Using Multiple Blocks</vt:lpstr>
      <vt:lpstr>A Small Example</vt:lpstr>
      <vt:lpstr>PowerPoint 簡報</vt:lpstr>
      <vt:lpstr>PowerPoint 簡報</vt:lpstr>
      <vt:lpstr>Tiled Multiply</vt:lpstr>
      <vt:lpstr>PowerPoint 簡報</vt:lpstr>
      <vt:lpstr>PowerPoint 簡報</vt:lpstr>
      <vt:lpstr>Performance Comparison</vt:lpstr>
      <vt:lpstr>Invoke Tiled CUDA Kernel</vt:lpstr>
      <vt:lpstr>Functions May be Used</vt:lpstr>
      <vt:lpstr>Tiled Matrix Multiplication Kernel</vt:lpstr>
      <vt:lpstr>Parallel Prefix Sum</vt:lpstr>
      <vt:lpstr>Sequential Scan</vt:lpstr>
      <vt:lpstr>Naïve Scan Algorithm</vt:lpstr>
      <vt:lpstr>PowerPoint 簡報</vt:lpstr>
      <vt:lpstr>Thrust - Introduction</vt:lpstr>
    </vt:vector>
  </TitlesOfParts>
  <Company>kaiba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LAB</dc:title>
  <dc:creator>kaiba</dc:creator>
  <cp:lastModifiedBy>Charlie</cp:lastModifiedBy>
  <cp:revision>417</cp:revision>
  <dcterms:created xsi:type="dcterms:W3CDTF">2009-12-23T14:25:16Z</dcterms:created>
  <dcterms:modified xsi:type="dcterms:W3CDTF">2021-04-20T03:39:35Z</dcterms:modified>
</cp:coreProperties>
</file>